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6"/>
  </p:notesMasterIdLst>
  <p:sldIdLst>
    <p:sldId id="256" r:id="rId3"/>
    <p:sldId id="263" r:id="rId4"/>
    <p:sldId id="257" r:id="rId5"/>
    <p:sldId id="264" r:id="rId6"/>
    <p:sldId id="262" r:id="rId7"/>
    <p:sldId id="259" r:id="rId8"/>
    <p:sldId id="258" r:id="rId9"/>
    <p:sldId id="260" r:id="rId10"/>
    <p:sldId id="261" r:id="rId11"/>
    <p:sldId id="266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30DCD-F712-4C3C-9F35-188FE5E5CA2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3D0EF6-DEA8-4CC3-BEA4-D303DCFC8ABF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Warm up </a:t>
          </a:r>
        </a:p>
      </dgm:t>
    </dgm:pt>
    <dgm:pt modelId="{2A44AD79-5CE9-43E0-8104-A39B46492DAA}" type="parTrans" cxnId="{D209EDB2-C6C6-482D-A11A-AA5897154523}">
      <dgm:prSet/>
      <dgm:spPr/>
      <dgm:t>
        <a:bodyPr/>
        <a:lstStyle/>
        <a:p>
          <a:endParaRPr lang="en-US"/>
        </a:p>
      </dgm:t>
    </dgm:pt>
    <dgm:pt modelId="{AC21C572-208D-411D-9646-C30AF354ED57}" type="sibTrans" cxnId="{D209EDB2-C6C6-482D-A11A-AA5897154523}">
      <dgm:prSet/>
      <dgm:spPr/>
      <dgm:t>
        <a:bodyPr/>
        <a:lstStyle/>
        <a:p>
          <a:endParaRPr lang="en-US"/>
        </a:p>
      </dgm:t>
    </dgm:pt>
    <dgm:pt modelId="{17653DC6-F1CE-46B6-AD4E-681B159FCD54}">
      <dgm:prSet/>
      <dgm:spPr/>
      <dgm:t>
        <a:bodyPr/>
        <a:lstStyle/>
        <a:p>
          <a:r>
            <a:rPr lang="en-US"/>
            <a:t>Lower-body exercises</a:t>
          </a:r>
        </a:p>
      </dgm:t>
    </dgm:pt>
    <dgm:pt modelId="{4C7D145F-BEC4-47E3-AF1A-98582F0CFA08}" type="parTrans" cxnId="{EF471E85-06D2-4207-944D-D45EDB2F769E}">
      <dgm:prSet/>
      <dgm:spPr/>
      <dgm:t>
        <a:bodyPr/>
        <a:lstStyle/>
        <a:p>
          <a:endParaRPr lang="en-US"/>
        </a:p>
      </dgm:t>
    </dgm:pt>
    <dgm:pt modelId="{082FFCA8-AA1C-425C-B85B-91F3F644D285}" type="sibTrans" cxnId="{EF471E85-06D2-4207-944D-D45EDB2F769E}">
      <dgm:prSet/>
      <dgm:spPr/>
      <dgm:t>
        <a:bodyPr/>
        <a:lstStyle/>
        <a:p>
          <a:endParaRPr lang="en-US"/>
        </a:p>
      </dgm:t>
    </dgm:pt>
    <dgm:pt modelId="{2360BA99-C244-426F-8666-15CA5239E500}">
      <dgm:prSet/>
      <dgm:spPr/>
      <dgm:t>
        <a:bodyPr/>
        <a:lstStyle/>
        <a:p>
          <a:r>
            <a:rPr lang="en-US"/>
            <a:t>Knee extensor exercise</a:t>
          </a:r>
        </a:p>
      </dgm:t>
    </dgm:pt>
    <dgm:pt modelId="{6A1255E7-C71F-4C58-B8C2-B4CED0AA4CF2}" type="parTrans" cxnId="{CDBE48FD-363D-4BE4-9A7A-9DDAF1A3AA19}">
      <dgm:prSet/>
      <dgm:spPr/>
      <dgm:t>
        <a:bodyPr/>
        <a:lstStyle/>
        <a:p>
          <a:endParaRPr lang="en-US"/>
        </a:p>
      </dgm:t>
    </dgm:pt>
    <dgm:pt modelId="{6DE8722C-254C-4882-8B28-52105FA8F89B}" type="sibTrans" cxnId="{CDBE48FD-363D-4BE4-9A7A-9DDAF1A3AA19}">
      <dgm:prSet/>
      <dgm:spPr/>
      <dgm:t>
        <a:bodyPr/>
        <a:lstStyle/>
        <a:p>
          <a:endParaRPr lang="en-US"/>
        </a:p>
      </dgm:t>
    </dgm:pt>
    <dgm:pt modelId="{3FB366B4-EB0F-4EF0-84A3-D0286DE8C7EE}">
      <dgm:prSet/>
      <dgm:spPr/>
      <dgm:t>
        <a:bodyPr/>
        <a:lstStyle/>
        <a:p>
          <a:r>
            <a:rPr lang="en-US" dirty="0"/>
            <a:t>Knee flexor exercise</a:t>
          </a:r>
        </a:p>
      </dgm:t>
    </dgm:pt>
    <dgm:pt modelId="{9E0F69FE-E1BC-4484-BA75-68446DF7D8CB}" type="parTrans" cxnId="{0D7578C9-A06B-4918-816C-CEF74F9222A8}">
      <dgm:prSet/>
      <dgm:spPr/>
      <dgm:t>
        <a:bodyPr/>
        <a:lstStyle/>
        <a:p>
          <a:endParaRPr lang="en-US"/>
        </a:p>
      </dgm:t>
    </dgm:pt>
    <dgm:pt modelId="{40000B99-7C27-4D9D-8067-FE56A4388E9E}" type="sibTrans" cxnId="{0D7578C9-A06B-4918-816C-CEF74F9222A8}">
      <dgm:prSet/>
      <dgm:spPr/>
      <dgm:t>
        <a:bodyPr/>
        <a:lstStyle/>
        <a:p>
          <a:endParaRPr lang="en-US"/>
        </a:p>
      </dgm:t>
    </dgm:pt>
    <dgm:pt modelId="{B7466C90-77AF-4207-8C46-B29A8BD5A36F}">
      <dgm:prSet/>
      <dgm:spPr/>
      <dgm:t>
        <a:bodyPr/>
        <a:lstStyle/>
        <a:p>
          <a:r>
            <a:rPr lang="en-US"/>
            <a:t>Calf raise</a:t>
          </a:r>
        </a:p>
      </dgm:t>
    </dgm:pt>
    <dgm:pt modelId="{0D5AAB1F-F2FC-4CB4-867D-91DAD7AE1FD5}" type="parTrans" cxnId="{86BFE974-C52F-49D7-B3D2-AF62BBDD2D5D}">
      <dgm:prSet/>
      <dgm:spPr/>
      <dgm:t>
        <a:bodyPr/>
        <a:lstStyle/>
        <a:p>
          <a:endParaRPr lang="en-US"/>
        </a:p>
      </dgm:t>
    </dgm:pt>
    <dgm:pt modelId="{0C40EAA8-C1CC-4920-995B-8DF2DAE2DB61}" type="sibTrans" cxnId="{86BFE974-C52F-49D7-B3D2-AF62BBDD2D5D}">
      <dgm:prSet/>
      <dgm:spPr/>
      <dgm:t>
        <a:bodyPr/>
        <a:lstStyle/>
        <a:p>
          <a:endParaRPr lang="en-US"/>
        </a:p>
      </dgm:t>
    </dgm:pt>
    <dgm:pt modelId="{30FA9074-DE5A-4D5B-958B-BB1D532A1E77}">
      <dgm:prSet/>
      <dgm:spPr/>
      <dgm:t>
        <a:bodyPr/>
        <a:lstStyle/>
        <a:p>
          <a:r>
            <a:rPr lang="en-US"/>
            <a:t>Setup ups</a:t>
          </a:r>
        </a:p>
      </dgm:t>
    </dgm:pt>
    <dgm:pt modelId="{26F3817C-77F0-4007-B026-F2B57BCA3585}" type="parTrans" cxnId="{A8B57017-E1DF-4EBC-A240-9F991407D45A}">
      <dgm:prSet/>
      <dgm:spPr/>
      <dgm:t>
        <a:bodyPr/>
        <a:lstStyle/>
        <a:p>
          <a:endParaRPr lang="en-US"/>
        </a:p>
      </dgm:t>
    </dgm:pt>
    <dgm:pt modelId="{C958820B-C4A4-465F-82CA-324164AF130C}" type="sibTrans" cxnId="{A8B57017-E1DF-4EBC-A240-9F991407D45A}">
      <dgm:prSet/>
      <dgm:spPr/>
      <dgm:t>
        <a:bodyPr/>
        <a:lstStyle/>
        <a:p>
          <a:endParaRPr lang="en-US"/>
        </a:p>
      </dgm:t>
    </dgm:pt>
    <dgm:pt modelId="{FA99FA06-EE7C-43A5-A2BD-AF194C323C1F}">
      <dgm:prSet/>
      <dgm:spPr/>
      <dgm:t>
        <a:bodyPr/>
        <a:lstStyle/>
        <a:p>
          <a:r>
            <a:rPr lang="en-US"/>
            <a:t>Upper-body exercises</a:t>
          </a:r>
        </a:p>
      </dgm:t>
    </dgm:pt>
    <dgm:pt modelId="{BA2D391A-4A02-46A9-BB89-95F774ACCB37}" type="parTrans" cxnId="{E5345EEE-B3D7-462A-8547-E1019E18793B}">
      <dgm:prSet/>
      <dgm:spPr/>
      <dgm:t>
        <a:bodyPr/>
        <a:lstStyle/>
        <a:p>
          <a:endParaRPr lang="en-US"/>
        </a:p>
      </dgm:t>
    </dgm:pt>
    <dgm:pt modelId="{054CD71F-0F6E-441F-B92C-A7AFAA311CCA}" type="sibTrans" cxnId="{E5345EEE-B3D7-462A-8547-E1019E18793B}">
      <dgm:prSet/>
      <dgm:spPr/>
      <dgm:t>
        <a:bodyPr/>
        <a:lstStyle/>
        <a:p>
          <a:endParaRPr lang="en-US"/>
        </a:p>
      </dgm:t>
    </dgm:pt>
    <dgm:pt modelId="{819745B2-98F9-4442-9E81-1B21C7855DEB}">
      <dgm:prSet/>
      <dgm:spPr/>
      <dgm:t>
        <a:bodyPr/>
        <a:lstStyle/>
        <a:p>
          <a:r>
            <a:rPr lang="en-US"/>
            <a:t>Wall press-ups</a:t>
          </a:r>
        </a:p>
      </dgm:t>
    </dgm:pt>
    <dgm:pt modelId="{0598560C-4D0A-42DA-9791-64EA9E4D90B0}" type="parTrans" cxnId="{0AF3BC39-60C2-4DCA-B496-701C5F85150C}">
      <dgm:prSet/>
      <dgm:spPr/>
      <dgm:t>
        <a:bodyPr/>
        <a:lstStyle/>
        <a:p>
          <a:endParaRPr lang="en-US"/>
        </a:p>
      </dgm:t>
    </dgm:pt>
    <dgm:pt modelId="{D6845DFA-6318-4EB0-92F2-568365F5E34D}" type="sibTrans" cxnId="{0AF3BC39-60C2-4DCA-B496-701C5F85150C}">
      <dgm:prSet/>
      <dgm:spPr/>
      <dgm:t>
        <a:bodyPr/>
        <a:lstStyle/>
        <a:p>
          <a:endParaRPr lang="en-US"/>
        </a:p>
      </dgm:t>
    </dgm:pt>
    <dgm:pt modelId="{E1875610-61A7-439C-82AB-E8A5CBC52CDE}">
      <dgm:prSet/>
      <dgm:spPr/>
      <dgm:t>
        <a:bodyPr/>
        <a:lstStyle/>
        <a:p>
          <a:r>
            <a:rPr lang="en-US"/>
            <a:t>Shoulder raises</a:t>
          </a:r>
        </a:p>
      </dgm:t>
    </dgm:pt>
    <dgm:pt modelId="{B17B8BA6-DAA0-4ABF-AC2A-A2075C4F7E1B}" type="parTrans" cxnId="{100D3129-EE60-42BB-BC7C-78ECB9FD9254}">
      <dgm:prSet/>
      <dgm:spPr/>
      <dgm:t>
        <a:bodyPr/>
        <a:lstStyle/>
        <a:p>
          <a:endParaRPr lang="en-US"/>
        </a:p>
      </dgm:t>
    </dgm:pt>
    <dgm:pt modelId="{E2C9AB86-BC42-4FCD-AA10-9E6B685BC799}" type="sibTrans" cxnId="{100D3129-EE60-42BB-BC7C-78ECB9FD9254}">
      <dgm:prSet/>
      <dgm:spPr/>
      <dgm:t>
        <a:bodyPr/>
        <a:lstStyle/>
        <a:p>
          <a:endParaRPr lang="en-US"/>
        </a:p>
      </dgm:t>
    </dgm:pt>
    <dgm:pt modelId="{615DC209-CAB3-4CCE-AC6B-B4DA9AD6B497}">
      <dgm:prSet/>
      <dgm:spPr/>
      <dgm:t>
        <a:bodyPr/>
        <a:lstStyle/>
        <a:p>
          <a:r>
            <a:rPr lang="en-US"/>
            <a:t>Seated rows</a:t>
          </a:r>
        </a:p>
      </dgm:t>
    </dgm:pt>
    <dgm:pt modelId="{61956146-E349-477D-BB95-2573D074DA19}" type="parTrans" cxnId="{EC0DB1ED-FD96-4D20-AFAC-3696CAC73B2F}">
      <dgm:prSet/>
      <dgm:spPr/>
      <dgm:t>
        <a:bodyPr/>
        <a:lstStyle/>
        <a:p>
          <a:endParaRPr lang="en-US"/>
        </a:p>
      </dgm:t>
    </dgm:pt>
    <dgm:pt modelId="{AE728564-1F72-41E5-B673-CC60F7A33501}" type="sibTrans" cxnId="{EC0DB1ED-FD96-4D20-AFAC-3696CAC73B2F}">
      <dgm:prSet/>
      <dgm:spPr/>
      <dgm:t>
        <a:bodyPr/>
        <a:lstStyle/>
        <a:p>
          <a:endParaRPr lang="en-US"/>
        </a:p>
      </dgm:t>
    </dgm:pt>
    <dgm:pt modelId="{D2902E26-C2E1-4736-8AA2-C326A469ED87}">
      <dgm:prSet/>
      <dgm:spPr/>
      <dgm:t>
        <a:bodyPr/>
        <a:lstStyle/>
        <a:p>
          <a:r>
            <a:rPr lang="en-US"/>
            <a:t>Chest pull</a:t>
          </a:r>
        </a:p>
      </dgm:t>
    </dgm:pt>
    <dgm:pt modelId="{A041AAD8-DEE4-422E-B7C7-DBF63537A097}" type="parTrans" cxnId="{6490F036-3287-4B0B-BF78-926384CD64B4}">
      <dgm:prSet/>
      <dgm:spPr/>
      <dgm:t>
        <a:bodyPr/>
        <a:lstStyle/>
        <a:p>
          <a:endParaRPr lang="en-US"/>
        </a:p>
      </dgm:t>
    </dgm:pt>
    <dgm:pt modelId="{8A6F538B-80F8-412B-A900-1FEDFE3A9D6E}" type="sibTrans" cxnId="{6490F036-3287-4B0B-BF78-926384CD64B4}">
      <dgm:prSet/>
      <dgm:spPr/>
      <dgm:t>
        <a:bodyPr/>
        <a:lstStyle/>
        <a:p>
          <a:endParaRPr lang="en-US"/>
        </a:p>
      </dgm:t>
    </dgm:pt>
    <dgm:pt modelId="{8D4D0103-B04E-423F-AEFA-32AA3A024BB1}">
      <dgm:prSet/>
      <dgm:spPr/>
      <dgm:t>
        <a:bodyPr/>
        <a:lstStyle/>
        <a:p>
          <a:r>
            <a:rPr lang="en-US" dirty="0">
              <a:solidFill>
                <a:srgbClr val="0070C0"/>
              </a:solidFill>
            </a:rPr>
            <a:t>Cool down</a:t>
          </a:r>
        </a:p>
      </dgm:t>
    </dgm:pt>
    <dgm:pt modelId="{4821A0D8-FFF6-46CA-9771-15468F1167EC}" type="parTrans" cxnId="{C89D4134-AF86-4D0B-81F3-A1C3B7D86429}">
      <dgm:prSet/>
      <dgm:spPr/>
      <dgm:t>
        <a:bodyPr/>
        <a:lstStyle/>
        <a:p>
          <a:endParaRPr lang="en-US"/>
        </a:p>
      </dgm:t>
    </dgm:pt>
    <dgm:pt modelId="{8F44DECD-3709-491E-9F96-DE80A8B12AEA}" type="sibTrans" cxnId="{C89D4134-AF86-4D0B-81F3-A1C3B7D86429}">
      <dgm:prSet/>
      <dgm:spPr/>
      <dgm:t>
        <a:bodyPr/>
        <a:lstStyle/>
        <a:p>
          <a:endParaRPr lang="en-US"/>
        </a:p>
      </dgm:t>
    </dgm:pt>
    <dgm:pt modelId="{2F18B972-A17F-433F-8BFA-6596CF30DB57}" type="pres">
      <dgm:prSet presAssocID="{79730DCD-F712-4C3C-9F35-188FE5E5CA2D}" presName="linear" presStyleCnt="0">
        <dgm:presLayoutVars>
          <dgm:animLvl val="lvl"/>
          <dgm:resizeHandles val="exact"/>
        </dgm:presLayoutVars>
      </dgm:prSet>
      <dgm:spPr/>
    </dgm:pt>
    <dgm:pt modelId="{2B32FEE4-1D29-48BD-B2D0-5ECCFD809D91}" type="pres">
      <dgm:prSet presAssocID="{923D0EF6-DEA8-4CC3-BEA4-D303DCFC8A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496192-6A4E-4B2B-ACF0-45E348999605}" type="pres">
      <dgm:prSet presAssocID="{AC21C572-208D-411D-9646-C30AF354ED57}" presName="spacer" presStyleCnt="0"/>
      <dgm:spPr/>
    </dgm:pt>
    <dgm:pt modelId="{EC4376E0-2AB7-44EB-9397-166689D9F50B}" type="pres">
      <dgm:prSet presAssocID="{17653DC6-F1CE-46B6-AD4E-681B159FCD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4E04E5-E679-4729-A7B3-CB1BB58EC2CA}" type="pres">
      <dgm:prSet presAssocID="{17653DC6-F1CE-46B6-AD4E-681B159FCD54}" presName="childText" presStyleLbl="revTx" presStyleIdx="0" presStyleCnt="2">
        <dgm:presLayoutVars>
          <dgm:bulletEnabled val="1"/>
        </dgm:presLayoutVars>
      </dgm:prSet>
      <dgm:spPr/>
    </dgm:pt>
    <dgm:pt modelId="{F9E97718-F6D0-4FB9-A44A-B810B4EF5F57}" type="pres">
      <dgm:prSet presAssocID="{FA99FA06-EE7C-43A5-A2BD-AF194C323C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6C4BB2-1AD8-4B85-8AC4-F821BF963620}" type="pres">
      <dgm:prSet presAssocID="{FA99FA06-EE7C-43A5-A2BD-AF194C323C1F}" presName="childText" presStyleLbl="revTx" presStyleIdx="1" presStyleCnt="2">
        <dgm:presLayoutVars>
          <dgm:bulletEnabled val="1"/>
        </dgm:presLayoutVars>
      </dgm:prSet>
      <dgm:spPr/>
    </dgm:pt>
    <dgm:pt modelId="{68E626EA-32DD-47E9-8CB9-27155E8A7751}" type="pres">
      <dgm:prSet presAssocID="{8D4D0103-B04E-423F-AEFA-32AA3A024B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B57017-E1DF-4EBC-A240-9F991407D45A}" srcId="{17653DC6-F1CE-46B6-AD4E-681B159FCD54}" destId="{30FA9074-DE5A-4D5B-958B-BB1D532A1E77}" srcOrd="3" destOrd="0" parTransId="{26F3817C-77F0-4007-B026-F2B57BCA3585}" sibTransId="{C958820B-C4A4-465F-82CA-324164AF130C}"/>
    <dgm:cxn modelId="{6A217F1B-2829-441B-8BC4-400F71B5A141}" type="presOf" srcId="{819745B2-98F9-4442-9E81-1B21C7855DEB}" destId="{AF6C4BB2-1AD8-4B85-8AC4-F821BF963620}" srcOrd="0" destOrd="0" presId="urn:microsoft.com/office/officeart/2005/8/layout/vList2"/>
    <dgm:cxn modelId="{419E1B1D-342A-4767-94F3-C564C6E510EB}" type="presOf" srcId="{923D0EF6-DEA8-4CC3-BEA4-D303DCFC8ABF}" destId="{2B32FEE4-1D29-48BD-B2D0-5ECCFD809D91}" srcOrd="0" destOrd="0" presId="urn:microsoft.com/office/officeart/2005/8/layout/vList2"/>
    <dgm:cxn modelId="{51B99524-26E0-4D50-A8F6-AA0F5593841D}" type="presOf" srcId="{30FA9074-DE5A-4D5B-958B-BB1D532A1E77}" destId="{C14E04E5-E679-4729-A7B3-CB1BB58EC2CA}" srcOrd="0" destOrd="3" presId="urn:microsoft.com/office/officeart/2005/8/layout/vList2"/>
    <dgm:cxn modelId="{100D3129-EE60-42BB-BC7C-78ECB9FD9254}" srcId="{FA99FA06-EE7C-43A5-A2BD-AF194C323C1F}" destId="{E1875610-61A7-439C-82AB-E8A5CBC52CDE}" srcOrd="1" destOrd="0" parTransId="{B17B8BA6-DAA0-4ABF-AC2A-A2075C4F7E1B}" sibTransId="{E2C9AB86-BC42-4FCD-AA10-9E6B685BC799}"/>
    <dgm:cxn modelId="{C89D4134-AF86-4D0B-81F3-A1C3B7D86429}" srcId="{79730DCD-F712-4C3C-9F35-188FE5E5CA2D}" destId="{8D4D0103-B04E-423F-AEFA-32AA3A024BB1}" srcOrd="3" destOrd="0" parTransId="{4821A0D8-FFF6-46CA-9771-15468F1167EC}" sibTransId="{8F44DECD-3709-491E-9F96-DE80A8B12AEA}"/>
    <dgm:cxn modelId="{6490F036-3287-4B0B-BF78-926384CD64B4}" srcId="{FA99FA06-EE7C-43A5-A2BD-AF194C323C1F}" destId="{D2902E26-C2E1-4736-8AA2-C326A469ED87}" srcOrd="3" destOrd="0" parTransId="{A041AAD8-DEE4-422E-B7C7-DBF63537A097}" sibTransId="{8A6F538B-80F8-412B-A900-1FEDFE3A9D6E}"/>
    <dgm:cxn modelId="{0AF3BC39-60C2-4DCA-B496-701C5F85150C}" srcId="{FA99FA06-EE7C-43A5-A2BD-AF194C323C1F}" destId="{819745B2-98F9-4442-9E81-1B21C7855DEB}" srcOrd="0" destOrd="0" parTransId="{0598560C-4D0A-42DA-9791-64EA9E4D90B0}" sibTransId="{D6845DFA-6318-4EB0-92F2-568365F5E34D}"/>
    <dgm:cxn modelId="{0E39FE3B-484B-4064-A2D5-DD11F23E10D1}" type="presOf" srcId="{D2902E26-C2E1-4736-8AA2-C326A469ED87}" destId="{AF6C4BB2-1AD8-4B85-8AC4-F821BF963620}" srcOrd="0" destOrd="3" presId="urn:microsoft.com/office/officeart/2005/8/layout/vList2"/>
    <dgm:cxn modelId="{60340D3C-4D40-4D32-9143-0C9E9343ECC7}" type="presOf" srcId="{B7466C90-77AF-4207-8C46-B29A8BD5A36F}" destId="{C14E04E5-E679-4729-A7B3-CB1BB58EC2CA}" srcOrd="0" destOrd="2" presId="urn:microsoft.com/office/officeart/2005/8/layout/vList2"/>
    <dgm:cxn modelId="{6C32BE40-6B28-437B-BDF1-D606ED322083}" type="presOf" srcId="{3FB366B4-EB0F-4EF0-84A3-D0286DE8C7EE}" destId="{C14E04E5-E679-4729-A7B3-CB1BB58EC2CA}" srcOrd="0" destOrd="1" presId="urn:microsoft.com/office/officeart/2005/8/layout/vList2"/>
    <dgm:cxn modelId="{9CBCDB53-39FF-4FDB-B7E5-03EBCC79BD4B}" type="presOf" srcId="{2360BA99-C244-426F-8666-15CA5239E500}" destId="{C14E04E5-E679-4729-A7B3-CB1BB58EC2CA}" srcOrd="0" destOrd="0" presId="urn:microsoft.com/office/officeart/2005/8/layout/vList2"/>
    <dgm:cxn modelId="{86BFE974-C52F-49D7-B3D2-AF62BBDD2D5D}" srcId="{17653DC6-F1CE-46B6-AD4E-681B159FCD54}" destId="{B7466C90-77AF-4207-8C46-B29A8BD5A36F}" srcOrd="2" destOrd="0" parTransId="{0D5AAB1F-F2FC-4CB4-867D-91DAD7AE1FD5}" sibTransId="{0C40EAA8-C1CC-4920-995B-8DF2DAE2DB61}"/>
    <dgm:cxn modelId="{EF471E85-06D2-4207-944D-D45EDB2F769E}" srcId="{79730DCD-F712-4C3C-9F35-188FE5E5CA2D}" destId="{17653DC6-F1CE-46B6-AD4E-681B159FCD54}" srcOrd="1" destOrd="0" parTransId="{4C7D145F-BEC4-47E3-AF1A-98582F0CFA08}" sibTransId="{082FFCA8-AA1C-425C-B85B-91F3F644D285}"/>
    <dgm:cxn modelId="{B344C885-69D3-426A-A912-54E5E5D71A17}" type="presOf" srcId="{E1875610-61A7-439C-82AB-E8A5CBC52CDE}" destId="{AF6C4BB2-1AD8-4B85-8AC4-F821BF963620}" srcOrd="0" destOrd="1" presId="urn:microsoft.com/office/officeart/2005/8/layout/vList2"/>
    <dgm:cxn modelId="{4B980AAE-7E61-455E-A030-D3FA934EEF22}" type="presOf" srcId="{79730DCD-F712-4C3C-9F35-188FE5E5CA2D}" destId="{2F18B972-A17F-433F-8BFA-6596CF30DB57}" srcOrd="0" destOrd="0" presId="urn:microsoft.com/office/officeart/2005/8/layout/vList2"/>
    <dgm:cxn modelId="{D209EDB2-C6C6-482D-A11A-AA5897154523}" srcId="{79730DCD-F712-4C3C-9F35-188FE5E5CA2D}" destId="{923D0EF6-DEA8-4CC3-BEA4-D303DCFC8ABF}" srcOrd="0" destOrd="0" parTransId="{2A44AD79-5CE9-43E0-8104-A39B46492DAA}" sibTransId="{AC21C572-208D-411D-9646-C30AF354ED57}"/>
    <dgm:cxn modelId="{0D7578C9-A06B-4918-816C-CEF74F9222A8}" srcId="{17653DC6-F1CE-46B6-AD4E-681B159FCD54}" destId="{3FB366B4-EB0F-4EF0-84A3-D0286DE8C7EE}" srcOrd="1" destOrd="0" parTransId="{9E0F69FE-E1BC-4484-BA75-68446DF7D8CB}" sibTransId="{40000B99-7C27-4D9D-8067-FE56A4388E9E}"/>
    <dgm:cxn modelId="{3BBEBDD4-75C3-4DAD-82F1-6EE7C099711A}" type="presOf" srcId="{17653DC6-F1CE-46B6-AD4E-681B159FCD54}" destId="{EC4376E0-2AB7-44EB-9397-166689D9F50B}" srcOrd="0" destOrd="0" presId="urn:microsoft.com/office/officeart/2005/8/layout/vList2"/>
    <dgm:cxn modelId="{AE38BFDD-4F32-456D-9EBD-2F04BFB4F2D2}" type="presOf" srcId="{615DC209-CAB3-4CCE-AC6B-B4DA9AD6B497}" destId="{AF6C4BB2-1AD8-4B85-8AC4-F821BF963620}" srcOrd="0" destOrd="2" presId="urn:microsoft.com/office/officeart/2005/8/layout/vList2"/>
    <dgm:cxn modelId="{4E7DA5E6-1156-4F9C-8E62-602F08E13A3A}" type="presOf" srcId="{FA99FA06-EE7C-43A5-A2BD-AF194C323C1F}" destId="{F9E97718-F6D0-4FB9-A44A-B810B4EF5F57}" srcOrd="0" destOrd="0" presId="urn:microsoft.com/office/officeart/2005/8/layout/vList2"/>
    <dgm:cxn modelId="{EC0DB1ED-FD96-4D20-AFAC-3696CAC73B2F}" srcId="{FA99FA06-EE7C-43A5-A2BD-AF194C323C1F}" destId="{615DC209-CAB3-4CCE-AC6B-B4DA9AD6B497}" srcOrd="2" destOrd="0" parTransId="{61956146-E349-477D-BB95-2573D074DA19}" sibTransId="{AE728564-1F72-41E5-B673-CC60F7A33501}"/>
    <dgm:cxn modelId="{E5345EEE-B3D7-462A-8547-E1019E18793B}" srcId="{79730DCD-F712-4C3C-9F35-188FE5E5CA2D}" destId="{FA99FA06-EE7C-43A5-A2BD-AF194C323C1F}" srcOrd="2" destOrd="0" parTransId="{BA2D391A-4A02-46A9-BB89-95F774ACCB37}" sibTransId="{054CD71F-0F6E-441F-B92C-A7AFAA311CCA}"/>
    <dgm:cxn modelId="{AF6C9DFB-1090-423F-A202-36EF4D8E7A70}" type="presOf" srcId="{8D4D0103-B04E-423F-AEFA-32AA3A024BB1}" destId="{68E626EA-32DD-47E9-8CB9-27155E8A7751}" srcOrd="0" destOrd="0" presId="urn:microsoft.com/office/officeart/2005/8/layout/vList2"/>
    <dgm:cxn modelId="{CDBE48FD-363D-4BE4-9A7A-9DDAF1A3AA19}" srcId="{17653DC6-F1CE-46B6-AD4E-681B159FCD54}" destId="{2360BA99-C244-426F-8666-15CA5239E500}" srcOrd="0" destOrd="0" parTransId="{6A1255E7-C71F-4C58-B8C2-B4CED0AA4CF2}" sibTransId="{6DE8722C-254C-4882-8B28-52105FA8F89B}"/>
    <dgm:cxn modelId="{0FE900DE-89BC-43E8-9E64-89ABDC701BC6}" type="presParOf" srcId="{2F18B972-A17F-433F-8BFA-6596CF30DB57}" destId="{2B32FEE4-1D29-48BD-B2D0-5ECCFD809D91}" srcOrd="0" destOrd="0" presId="urn:microsoft.com/office/officeart/2005/8/layout/vList2"/>
    <dgm:cxn modelId="{9EA46EE8-A091-46FB-92D7-A9D589FAE99D}" type="presParOf" srcId="{2F18B972-A17F-433F-8BFA-6596CF30DB57}" destId="{7E496192-6A4E-4B2B-ACF0-45E348999605}" srcOrd="1" destOrd="0" presId="urn:microsoft.com/office/officeart/2005/8/layout/vList2"/>
    <dgm:cxn modelId="{CF0B6C7D-14FD-4A63-A667-A4D9EB7D14CE}" type="presParOf" srcId="{2F18B972-A17F-433F-8BFA-6596CF30DB57}" destId="{EC4376E0-2AB7-44EB-9397-166689D9F50B}" srcOrd="2" destOrd="0" presId="urn:microsoft.com/office/officeart/2005/8/layout/vList2"/>
    <dgm:cxn modelId="{C4BC3822-68C6-4946-90A6-B31A97173706}" type="presParOf" srcId="{2F18B972-A17F-433F-8BFA-6596CF30DB57}" destId="{C14E04E5-E679-4729-A7B3-CB1BB58EC2CA}" srcOrd="3" destOrd="0" presId="urn:microsoft.com/office/officeart/2005/8/layout/vList2"/>
    <dgm:cxn modelId="{736F2694-6750-47C7-9752-3C4270F84268}" type="presParOf" srcId="{2F18B972-A17F-433F-8BFA-6596CF30DB57}" destId="{F9E97718-F6D0-4FB9-A44A-B810B4EF5F57}" srcOrd="4" destOrd="0" presId="urn:microsoft.com/office/officeart/2005/8/layout/vList2"/>
    <dgm:cxn modelId="{70DDA1CA-05AE-4FE3-954D-245F2A08B7A1}" type="presParOf" srcId="{2F18B972-A17F-433F-8BFA-6596CF30DB57}" destId="{AF6C4BB2-1AD8-4B85-8AC4-F821BF963620}" srcOrd="5" destOrd="0" presId="urn:microsoft.com/office/officeart/2005/8/layout/vList2"/>
    <dgm:cxn modelId="{8A59DEE8-67CD-4DA1-BDFC-54502EF0490D}" type="presParOf" srcId="{2F18B972-A17F-433F-8BFA-6596CF30DB57}" destId="{68E626EA-32DD-47E9-8CB9-27155E8A775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5CF00E-17B8-481D-9093-5AA38FA4E0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64F59-E016-480D-9731-E3E523624381}">
      <dgm:prSet/>
      <dgm:spPr/>
      <dgm:t>
        <a:bodyPr/>
        <a:lstStyle/>
        <a:p>
          <a:r>
            <a:rPr lang="en-US"/>
            <a:t>A safe open space to complete the exercises</a:t>
          </a:r>
        </a:p>
      </dgm:t>
    </dgm:pt>
    <dgm:pt modelId="{CEA37A7E-ECCF-45CE-A3DE-ADC9D2084070}" type="parTrans" cxnId="{C6C5C430-1C24-496E-A2D6-88CC52B71816}">
      <dgm:prSet/>
      <dgm:spPr/>
      <dgm:t>
        <a:bodyPr/>
        <a:lstStyle/>
        <a:p>
          <a:endParaRPr lang="en-US"/>
        </a:p>
      </dgm:t>
    </dgm:pt>
    <dgm:pt modelId="{F98AF4E0-5E81-4529-9956-687F1A75C416}" type="sibTrans" cxnId="{C6C5C430-1C24-496E-A2D6-88CC52B71816}">
      <dgm:prSet/>
      <dgm:spPr/>
      <dgm:t>
        <a:bodyPr/>
        <a:lstStyle/>
        <a:p>
          <a:endParaRPr lang="en-US"/>
        </a:p>
      </dgm:t>
    </dgm:pt>
    <dgm:pt modelId="{04D910C4-E389-44F7-A239-E84079D48C2E}">
      <dgm:prSet/>
      <dgm:spPr/>
      <dgm:t>
        <a:bodyPr/>
        <a:lstStyle/>
        <a:p>
          <a:r>
            <a:rPr lang="en-US"/>
            <a:t>A chair (without arm supports)</a:t>
          </a:r>
        </a:p>
      </dgm:t>
    </dgm:pt>
    <dgm:pt modelId="{6E6147D3-B63B-4A30-B8EC-5FBA9C2458BC}" type="parTrans" cxnId="{AB64D318-B71B-4A00-B0ED-F39CE0FFC1D8}">
      <dgm:prSet/>
      <dgm:spPr/>
      <dgm:t>
        <a:bodyPr/>
        <a:lstStyle/>
        <a:p>
          <a:endParaRPr lang="en-US"/>
        </a:p>
      </dgm:t>
    </dgm:pt>
    <dgm:pt modelId="{8748F566-860A-451E-A361-8DFA87AFB6F1}" type="sibTrans" cxnId="{AB64D318-B71B-4A00-B0ED-F39CE0FFC1D8}">
      <dgm:prSet/>
      <dgm:spPr/>
      <dgm:t>
        <a:bodyPr/>
        <a:lstStyle/>
        <a:p>
          <a:endParaRPr lang="en-US"/>
        </a:p>
      </dgm:t>
    </dgm:pt>
    <dgm:pt modelId="{C71BEA64-0A91-4291-A01D-90FD04560B75}">
      <dgm:prSet/>
      <dgm:spPr/>
      <dgm:t>
        <a:bodyPr/>
        <a:lstStyle/>
        <a:p>
          <a:r>
            <a:rPr lang="en-US"/>
            <a:t>A resistance band</a:t>
          </a:r>
        </a:p>
      </dgm:t>
    </dgm:pt>
    <dgm:pt modelId="{F76B0B72-BD82-4231-8741-90CDA0241812}" type="parTrans" cxnId="{02D9307C-713C-4929-9BA9-B3F87FA632C0}">
      <dgm:prSet/>
      <dgm:spPr/>
      <dgm:t>
        <a:bodyPr/>
        <a:lstStyle/>
        <a:p>
          <a:endParaRPr lang="en-US"/>
        </a:p>
      </dgm:t>
    </dgm:pt>
    <dgm:pt modelId="{38964138-EAFA-4A1B-A292-7046B6D3C1E5}" type="sibTrans" cxnId="{02D9307C-713C-4929-9BA9-B3F87FA632C0}">
      <dgm:prSet/>
      <dgm:spPr/>
      <dgm:t>
        <a:bodyPr/>
        <a:lstStyle/>
        <a:p>
          <a:endParaRPr lang="en-US"/>
        </a:p>
      </dgm:t>
    </dgm:pt>
    <dgm:pt modelId="{9F51FAFF-D736-4B1D-BE62-05E4A0FD3371}">
      <dgm:prSet/>
      <dgm:spPr/>
      <dgm:t>
        <a:bodyPr/>
        <a:lstStyle/>
        <a:p>
          <a:r>
            <a:rPr lang="en-US" dirty="0"/>
            <a:t>Handheld weighted item</a:t>
          </a:r>
        </a:p>
      </dgm:t>
    </dgm:pt>
    <dgm:pt modelId="{BD5E515C-409A-4350-9FE9-0813A332B74E}" type="parTrans" cxnId="{0913F3C2-AAC1-4817-8F9A-FF15291A4730}">
      <dgm:prSet/>
      <dgm:spPr/>
      <dgm:t>
        <a:bodyPr/>
        <a:lstStyle/>
        <a:p>
          <a:endParaRPr lang="en-US"/>
        </a:p>
      </dgm:t>
    </dgm:pt>
    <dgm:pt modelId="{C24FAFFB-BB83-44BE-9E92-E341A6902506}" type="sibTrans" cxnId="{0913F3C2-AAC1-4817-8F9A-FF15291A4730}">
      <dgm:prSet/>
      <dgm:spPr/>
      <dgm:t>
        <a:bodyPr/>
        <a:lstStyle/>
        <a:p>
          <a:endParaRPr lang="en-US"/>
        </a:p>
      </dgm:t>
    </dgm:pt>
    <dgm:pt modelId="{4BE5C144-5C06-4A60-B0DE-69B7B0A7CC19}" type="pres">
      <dgm:prSet presAssocID="{B35CF00E-17B8-481D-9093-5AA38FA4E0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B19F89-3BB4-4C27-AC43-924BE1B64EDB}" type="pres">
      <dgm:prSet presAssocID="{96E64F59-E016-480D-9731-E3E523624381}" presName="hierRoot1" presStyleCnt="0"/>
      <dgm:spPr/>
    </dgm:pt>
    <dgm:pt modelId="{67C133B8-EDD0-4AF5-8271-24D5BA2E37E3}" type="pres">
      <dgm:prSet presAssocID="{96E64F59-E016-480D-9731-E3E523624381}" presName="composite" presStyleCnt="0"/>
      <dgm:spPr/>
    </dgm:pt>
    <dgm:pt modelId="{FCBEF86A-67E0-48DA-89BC-0B34460875FD}" type="pres">
      <dgm:prSet presAssocID="{96E64F59-E016-480D-9731-E3E523624381}" presName="background" presStyleLbl="node0" presStyleIdx="0" presStyleCnt="4"/>
      <dgm:spPr/>
    </dgm:pt>
    <dgm:pt modelId="{609C2A8F-B4B5-46A2-BF5C-72A302D20A17}" type="pres">
      <dgm:prSet presAssocID="{96E64F59-E016-480D-9731-E3E523624381}" presName="text" presStyleLbl="fgAcc0" presStyleIdx="0" presStyleCnt="4">
        <dgm:presLayoutVars>
          <dgm:chPref val="3"/>
        </dgm:presLayoutVars>
      </dgm:prSet>
      <dgm:spPr/>
    </dgm:pt>
    <dgm:pt modelId="{DDF8EB78-8536-4C65-BD52-20DB2F32543F}" type="pres">
      <dgm:prSet presAssocID="{96E64F59-E016-480D-9731-E3E523624381}" presName="hierChild2" presStyleCnt="0"/>
      <dgm:spPr/>
    </dgm:pt>
    <dgm:pt modelId="{3C3855D1-625D-4E4A-BB1D-5809D0556D64}" type="pres">
      <dgm:prSet presAssocID="{04D910C4-E389-44F7-A239-E84079D48C2E}" presName="hierRoot1" presStyleCnt="0"/>
      <dgm:spPr/>
    </dgm:pt>
    <dgm:pt modelId="{4DC0BBEA-EEFB-4768-BC7F-AE6757270535}" type="pres">
      <dgm:prSet presAssocID="{04D910C4-E389-44F7-A239-E84079D48C2E}" presName="composite" presStyleCnt="0"/>
      <dgm:spPr/>
    </dgm:pt>
    <dgm:pt modelId="{86DAF855-0542-4DEA-A1FE-3FB8A8BC746F}" type="pres">
      <dgm:prSet presAssocID="{04D910C4-E389-44F7-A239-E84079D48C2E}" presName="background" presStyleLbl="node0" presStyleIdx="1" presStyleCnt="4"/>
      <dgm:spPr/>
    </dgm:pt>
    <dgm:pt modelId="{88C9C014-3A05-4703-ABD7-9705EE9ABD2E}" type="pres">
      <dgm:prSet presAssocID="{04D910C4-E389-44F7-A239-E84079D48C2E}" presName="text" presStyleLbl="fgAcc0" presStyleIdx="1" presStyleCnt="4">
        <dgm:presLayoutVars>
          <dgm:chPref val="3"/>
        </dgm:presLayoutVars>
      </dgm:prSet>
      <dgm:spPr/>
    </dgm:pt>
    <dgm:pt modelId="{706E3EC9-114C-404B-959E-98B65D7430AB}" type="pres">
      <dgm:prSet presAssocID="{04D910C4-E389-44F7-A239-E84079D48C2E}" presName="hierChild2" presStyleCnt="0"/>
      <dgm:spPr/>
    </dgm:pt>
    <dgm:pt modelId="{B6B58BD1-5026-4882-AD83-50A053C1E84C}" type="pres">
      <dgm:prSet presAssocID="{C71BEA64-0A91-4291-A01D-90FD04560B75}" presName="hierRoot1" presStyleCnt="0"/>
      <dgm:spPr/>
    </dgm:pt>
    <dgm:pt modelId="{C0C7366D-1997-48E5-920F-DC622484DC70}" type="pres">
      <dgm:prSet presAssocID="{C71BEA64-0A91-4291-A01D-90FD04560B75}" presName="composite" presStyleCnt="0"/>
      <dgm:spPr/>
    </dgm:pt>
    <dgm:pt modelId="{AF515188-75C1-4CCE-AFF0-C5FE418509A0}" type="pres">
      <dgm:prSet presAssocID="{C71BEA64-0A91-4291-A01D-90FD04560B75}" presName="background" presStyleLbl="node0" presStyleIdx="2" presStyleCnt="4"/>
      <dgm:spPr/>
    </dgm:pt>
    <dgm:pt modelId="{0369D143-2DEC-4880-85A0-26A8832E425E}" type="pres">
      <dgm:prSet presAssocID="{C71BEA64-0A91-4291-A01D-90FD04560B75}" presName="text" presStyleLbl="fgAcc0" presStyleIdx="2" presStyleCnt="4">
        <dgm:presLayoutVars>
          <dgm:chPref val="3"/>
        </dgm:presLayoutVars>
      </dgm:prSet>
      <dgm:spPr/>
    </dgm:pt>
    <dgm:pt modelId="{6AE8FD5D-F315-41FE-B6BD-93780ABFD9D7}" type="pres">
      <dgm:prSet presAssocID="{C71BEA64-0A91-4291-A01D-90FD04560B75}" presName="hierChild2" presStyleCnt="0"/>
      <dgm:spPr/>
    </dgm:pt>
    <dgm:pt modelId="{1E395ACB-FF61-4077-9300-1E7235C63594}" type="pres">
      <dgm:prSet presAssocID="{9F51FAFF-D736-4B1D-BE62-05E4A0FD3371}" presName="hierRoot1" presStyleCnt="0"/>
      <dgm:spPr/>
    </dgm:pt>
    <dgm:pt modelId="{FF16F05C-9C8F-4C94-85A0-7C5F9047F26E}" type="pres">
      <dgm:prSet presAssocID="{9F51FAFF-D736-4B1D-BE62-05E4A0FD3371}" presName="composite" presStyleCnt="0"/>
      <dgm:spPr/>
    </dgm:pt>
    <dgm:pt modelId="{0C3CE30A-189C-45B3-8E04-91AD4C15C564}" type="pres">
      <dgm:prSet presAssocID="{9F51FAFF-D736-4B1D-BE62-05E4A0FD3371}" presName="background" presStyleLbl="node0" presStyleIdx="3" presStyleCnt="4"/>
      <dgm:spPr/>
    </dgm:pt>
    <dgm:pt modelId="{F67543A0-4EC2-4C97-9438-842D185E1A4A}" type="pres">
      <dgm:prSet presAssocID="{9F51FAFF-D736-4B1D-BE62-05E4A0FD3371}" presName="text" presStyleLbl="fgAcc0" presStyleIdx="3" presStyleCnt="4">
        <dgm:presLayoutVars>
          <dgm:chPref val="3"/>
        </dgm:presLayoutVars>
      </dgm:prSet>
      <dgm:spPr/>
    </dgm:pt>
    <dgm:pt modelId="{E9457789-2FD5-41AF-B762-782AAE2F45DF}" type="pres">
      <dgm:prSet presAssocID="{9F51FAFF-D736-4B1D-BE62-05E4A0FD3371}" presName="hierChild2" presStyleCnt="0"/>
      <dgm:spPr/>
    </dgm:pt>
  </dgm:ptLst>
  <dgm:cxnLst>
    <dgm:cxn modelId="{B9109A00-37DA-4234-9C57-94D47FAFC5DA}" type="presOf" srcId="{96E64F59-E016-480D-9731-E3E523624381}" destId="{609C2A8F-B4B5-46A2-BF5C-72A302D20A17}" srcOrd="0" destOrd="0" presId="urn:microsoft.com/office/officeart/2005/8/layout/hierarchy1"/>
    <dgm:cxn modelId="{AB64D318-B71B-4A00-B0ED-F39CE0FFC1D8}" srcId="{B35CF00E-17B8-481D-9093-5AA38FA4E08B}" destId="{04D910C4-E389-44F7-A239-E84079D48C2E}" srcOrd="1" destOrd="0" parTransId="{6E6147D3-B63B-4A30-B8EC-5FBA9C2458BC}" sibTransId="{8748F566-860A-451E-A361-8DFA87AFB6F1}"/>
    <dgm:cxn modelId="{9F5D151C-52EE-46BC-9972-593BF1C56F52}" type="presOf" srcId="{C71BEA64-0A91-4291-A01D-90FD04560B75}" destId="{0369D143-2DEC-4880-85A0-26A8832E425E}" srcOrd="0" destOrd="0" presId="urn:microsoft.com/office/officeart/2005/8/layout/hierarchy1"/>
    <dgm:cxn modelId="{C6C5C430-1C24-496E-A2D6-88CC52B71816}" srcId="{B35CF00E-17B8-481D-9093-5AA38FA4E08B}" destId="{96E64F59-E016-480D-9731-E3E523624381}" srcOrd="0" destOrd="0" parTransId="{CEA37A7E-ECCF-45CE-A3DE-ADC9D2084070}" sibTransId="{F98AF4E0-5E81-4529-9956-687F1A75C416}"/>
    <dgm:cxn modelId="{B6FC5D63-D9D1-455C-ADF2-65B5E3F355B3}" type="presOf" srcId="{04D910C4-E389-44F7-A239-E84079D48C2E}" destId="{88C9C014-3A05-4703-ABD7-9705EE9ABD2E}" srcOrd="0" destOrd="0" presId="urn:microsoft.com/office/officeart/2005/8/layout/hierarchy1"/>
    <dgm:cxn modelId="{02D9307C-713C-4929-9BA9-B3F87FA632C0}" srcId="{B35CF00E-17B8-481D-9093-5AA38FA4E08B}" destId="{C71BEA64-0A91-4291-A01D-90FD04560B75}" srcOrd="2" destOrd="0" parTransId="{F76B0B72-BD82-4231-8741-90CDA0241812}" sibTransId="{38964138-EAFA-4A1B-A292-7046B6D3C1E5}"/>
    <dgm:cxn modelId="{1D7923B0-EDE6-4FE5-B2D7-9DBEC1A39EE7}" type="presOf" srcId="{B35CF00E-17B8-481D-9093-5AA38FA4E08B}" destId="{4BE5C144-5C06-4A60-B0DE-69B7B0A7CC19}" srcOrd="0" destOrd="0" presId="urn:microsoft.com/office/officeart/2005/8/layout/hierarchy1"/>
    <dgm:cxn modelId="{D48B25C2-97C8-4FCF-94D9-9BA90BA02080}" type="presOf" srcId="{9F51FAFF-D736-4B1D-BE62-05E4A0FD3371}" destId="{F67543A0-4EC2-4C97-9438-842D185E1A4A}" srcOrd="0" destOrd="0" presId="urn:microsoft.com/office/officeart/2005/8/layout/hierarchy1"/>
    <dgm:cxn modelId="{0913F3C2-AAC1-4817-8F9A-FF15291A4730}" srcId="{B35CF00E-17B8-481D-9093-5AA38FA4E08B}" destId="{9F51FAFF-D736-4B1D-BE62-05E4A0FD3371}" srcOrd="3" destOrd="0" parTransId="{BD5E515C-409A-4350-9FE9-0813A332B74E}" sibTransId="{C24FAFFB-BB83-44BE-9E92-E341A6902506}"/>
    <dgm:cxn modelId="{81EFD6B5-DE7C-402B-87B7-FEB2D4270603}" type="presParOf" srcId="{4BE5C144-5C06-4A60-B0DE-69B7B0A7CC19}" destId="{B5B19F89-3BB4-4C27-AC43-924BE1B64EDB}" srcOrd="0" destOrd="0" presId="urn:microsoft.com/office/officeart/2005/8/layout/hierarchy1"/>
    <dgm:cxn modelId="{B9F1AE91-320A-4FB2-A5C5-96424F2D75A1}" type="presParOf" srcId="{B5B19F89-3BB4-4C27-AC43-924BE1B64EDB}" destId="{67C133B8-EDD0-4AF5-8271-24D5BA2E37E3}" srcOrd="0" destOrd="0" presId="urn:microsoft.com/office/officeart/2005/8/layout/hierarchy1"/>
    <dgm:cxn modelId="{8B3ADF1A-44A8-4651-8D87-105D73B7236D}" type="presParOf" srcId="{67C133B8-EDD0-4AF5-8271-24D5BA2E37E3}" destId="{FCBEF86A-67E0-48DA-89BC-0B34460875FD}" srcOrd="0" destOrd="0" presId="urn:microsoft.com/office/officeart/2005/8/layout/hierarchy1"/>
    <dgm:cxn modelId="{C9657833-1A30-4319-BFF8-0A4E3D601F01}" type="presParOf" srcId="{67C133B8-EDD0-4AF5-8271-24D5BA2E37E3}" destId="{609C2A8F-B4B5-46A2-BF5C-72A302D20A17}" srcOrd="1" destOrd="0" presId="urn:microsoft.com/office/officeart/2005/8/layout/hierarchy1"/>
    <dgm:cxn modelId="{E30F0B94-BDAA-4118-8624-647C370171D5}" type="presParOf" srcId="{B5B19F89-3BB4-4C27-AC43-924BE1B64EDB}" destId="{DDF8EB78-8536-4C65-BD52-20DB2F32543F}" srcOrd="1" destOrd="0" presId="urn:microsoft.com/office/officeart/2005/8/layout/hierarchy1"/>
    <dgm:cxn modelId="{C4A57A31-E49B-4C7A-8D51-E700F70BF9CE}" type="presParOf" srcId="{4BE5C144-5C06-4A60-B0DE-69B7B0A7CC19}" destId="{3C3855D1-625D-4E4A-BB1D-5809D0556D64}" srcOrd="1" destOrd="0" presId="urn:microsoft.com/office/officeart/2005/8/layout/hierarchy1"/>
    <dgm:cxn modelId="{C0C9C5E9-9229-4D6A-B2E9-6E9FB5807A01}" type="presParOf" srcId="{3C3855D1-625D-4E4A-BB1D-5809D0556D64}" destId="{4DC0BBEA-EEFB-4768-BC7F-AE6757270535}" srcOrd="0" destOrd="0" presId="urn:microsoft.com/office/officeart/2005/8/layout/hierarchy1"/>
    <dgm:cxn modelId="{99426729-90E5-46E1-88EE-458A40DE39B5}" type="presParOf" srcId="{4DC0BBEA-EEFB-4768-BC7F-AE6757270535}" destId="{86DAF855-0542-4DEA-A1FE-3FB8A8BC746F}" srcOrd="0" destOrd="0" presId="urn:microsoft.com/office/officeart/2005/8/layout/hierarchy1"/>
    <dgm:cxn modelId="{E0A0CFD3-CBF2-4EC9-9E68-1C0F526EA870}" type="presParOf" srcId="{4DC0BBEA-EEFB-4768-BC7F-AE6757270535}" destId="{88C9C014-3A05-4703-ABD7-9705EE9ABD2E}" srcOrd="1" destOrd="0" presId="urn:microsoft.com/office/officeart/2005/8/layout/hierarchy1"/>
    <dgm:cxn modelId="{B9CFDC3E-6A07-413B-9C2E-69D0841277AC}" type="presParOf" srcId="{3C3855D1-625D-4E4A-BB1D-5809D0556D64}" destId="{706E3EC9-114C-404B-959E-98B65D7430AB}" srcOrd="1" destOrd="0" presId="urn:microsoft.com/office/officeart/2005/8/layout/hierarchy1"/>
    <dgm:cxn modelId="{98FF17A3-B10B-49A8-903E-95696C3F4029}" type="presParOf" srcId="{4BE5C144-5C06-4A60-B0DE-69B7B0A7CC19}" destId="{B6B58BD1-5026-4882-AD83-50A053C1E84C}" srcOrd="2" destOrd="0" presId="urn:microsoft.com/office/officeart/2005/8/layout/hierarchy1"/>
    <dgm:cxn modelId="{C95BDEE4-B359-4959-8412-642C05CA5775}" type="presParOf" srcId="{B6B58BD1-5026-4882-AD83-50A053C1E84C}" destId="{C0C7366D-1997-48E5-920F-DC622484DC70}" srcOrd="0" destOrd="0" presId="urn:microsoft.com/office/officeart/2005/8/layout/hierarchy1"/>
    <dgm:cxn modelId="{F70E2F27-04DD-42CF-B9F0-08F81C385F6C}" type="presParOf" srcId="{C0C7366D-1997-48E5-920F-DC622484DC70}" destId="{AF515188-75C1-4CCE-AFF0-C5FE418509A0}" srcOrd="0" destOrd="0" presId="urn:microsoft.com/office/officeart/2005/8/layout/hierarchy1"/>
    <dgm:cxn modelId="{D3FB9A51-0EEC-418A-84EF-C1DA19088FA1}" type="presParOf" srcId="{C0C7366D-1997-48E5-920F-DC622484DC70}" destId="{0369D143-2DEC-4880-85A0-26A8832E425E}" srcOrd="1" destOrd="0" presId="urn:microsoft.com/office/officeart/2005/8/layout/hierarchy1"/>
    <dgm:cxn modelId="{193B04AD-C79D-43FC-B035-FDD7A6C74A1B}" type="presParOf" srcId="{B6B58BD1-5026-4882-AD83-50A053C1E84C}" destId="{6AE8FD5D-F315-41FE-B6BD-93780ABFD9D7}" srcOrd="1" destOrd="0" presId="urn:microsoft.com/office/officeart/2005/8/layout/hierarchy1"/>
    <dgm:cxn modelId="{013BFA09-2A32-466A-AD8B-6C9190819FA1}" type="presParOf" srcId="{4BE5C144-5C06-4A60-B0DE-69B7B0A7CC19}" destId="{1E395ACB-FF61-4077-9300-1E7235C63594}" srcOrd="3" destOrd="0" presId="urn:microsoft.com/office/officeart/2005/8/layout/hierarchy1"/>
    <dgm:cxn modelId="{1C61452E-EF4F-4E3C-9751-4FD269ED4C6F}" type="presParOf" srcId="{1E395ACB-FF61-4077-9300-1E7235C63594}" destId="{FF16F05C-9C8F-4C94-85A0-7C5F9047F26E}" srcOrd="0" destOrd="0" presId="urn:microsoft.com/office/officeart/2005/8/layout/hierarchy1"/>
    <dgm:cxn modelId="{050775A1-963E-4B28-B2CB-521A1C96A682}" type="presParOf" srcId="{FF16F05C-9C8F-4C94-85A0-7C5F9047F26E}" destId="{0C3CE30A-189C-45B3-8E04-91AD4C15C564}" srcOrd="0" destOrd="0" presId="urn:microsoft.com/office/officeart/2005/8/layout/hierarchy1"/>
    <dgm:cxn modelId="{16D86E62-B706-4BA6-A24A-680B60347C83}" type="presParOf" srcId="{FF16F05C-9C8F-4C94-85A0-7C5F9047F26E}" destId="{F67543A0-4EC2-4C97-9438-842D185E1A4A}" srcOrd="1" destOrd="0" presId="urn:microsoft.com/office/officeart/2005/8/layout/hierarchy1"/>
    <dgm:cxn modelId="{3117A3D3-DE0B-4A57-B1D4-E377084C3C0C}" type="presParOf" srcId="{1E395ACB-FF61-4077-9300-1E7235C63594}" destId="{E9457789-2FD5-41AF-B762-782AAE2F45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2FEE4-1D29-48BD-B2D0-5ECCFD809D91}">
      <dsp:nvSpPr>
        <dsp:cNvPr id="0" name=""/>
        <dsp:cNvSpPr/>
      </dsp:nvSpPr>
      <dsp:spPr>
        <a:xfrm>
          <a:off x="0" y="9003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C00000"/>
              </a:solidFill>
            </a:rPr>
            <a:t>Warm up </a:t>
          </a:r>
        </a:p>
      </dsp:txBody>
      <dsp:txXfrm>
        <a:off x="27415" y="117445"/>
        <a:ext cx="6573974" cy="506769"/>
      </dsp:txXfrm>
    </dsp:sp>
    <dsp:sp modelId="{EC4376E0-2AB7-44EB-9397-166689D9F50B}">
      <dsp:nvSpPr>
        <dsp:cNvPr id="0" name=""/>
        <dsp:cNvSpPr/>
      </dsp:nvSpPr>
      <dsp:spPr>
        <a:xfrm>
          <a:off x="0" y="72075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Lower-body exercises</a:t>
          </a:r>
        </a:p>
      </dsp:txBody>
      <dsp:txXfrm>
        <a:off x="27415" y="748165"/>
        <a:ext cx="6573974" cy="506769"/>
      </dsp:txXfrm>
    </dsp:sp>
    <dsp:sp modelId="{C14E04E5-E679-4729-A7B3-CB1BB58EC2CA}">
      <dsp:nvSpPr>
        <dsp:cNvPr id="0" name=""/>
        <dsp:cNvSpPr/>
      </dsp:nvSpPr>
      <dsp:spPr>
        <a:xfrm>
          <a:off x="0" y="1282350"/>
          <a:ext cx="6628804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Knee extensor exercise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Knee flexor exercise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Calf raise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Setup ups</a:t>
          </a:r>
        </a:p>
      </dsp:txBody>
      <dsp:txXfrm>
        <a:off x="0" y="1282350"/>
        <a:ext cx="6628804" cy="1242000"/>
      </dsp:txXfrm>
    </dsp:sp>
    <dsp:sp modelId="{F9E97718-F6D0-4FB9-A44A-B810B4EF5F57}">
      <dsp:nvSpPr>
        <dsp:cNvPr id="0" name=""/>
        <dsp:cNvSpPr/>
      </dsp:nvSpPr>
      <dsp:spPr>
        <a:xfrm>
          <a:off x="0" y="252435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Upper-body exercises</a:t>
          </a:r>
        </a:p>
      </dsp:txBody>
      <dsp:txXfrm>
        <a:off x="27415" y="2551765"/>
        <a:ext cx="6573974" cy="506769"/>
      </dsp:txXfrm>
    </dsp:sp>
    <dsp:sp modelId="{AF6C4BB2-1AD8-4B85-8AC4-F821BF963620}">
      <dsp:nvSpPr>
        <dsp:cNvPr id="0" name=""/>
        <dsp:cNvSpPr/>
      </dsp:nvSpPr>
      <dsp:spPr>
        <a:xfrm>
          <a:off x="0" y="3085950"/>
          <a:ext cx="6628804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Wall press-ups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Shoulder raises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Seated rows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Chest pull</a:t>
          </a:r>
        </a:p>
      </dsp:txBody>
      <dsp:txXfrm>
        <a:off x="0" y="3085950"/>
        <a:ext cx="6628804" cy="1242000"/>
      </dsp:txXfrm>
    </dsp:sp>
    <dsp:sp modelId="{68E626EA-32DD-47E9-8CB9-27155E8A7751}">
      <dsp:nvSpPr>
        <dsp:cNvPr id="0" name=""/>
        <dsp:cNvSpPr/>
      </dsp:nvSpPr>
      <dsp:spPr>
        <a:xfrm>
          <a:off x="0" y="4327950"/>
          <a:ext cx="6628804" cy="561599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70C0"/>
              </a:solidFill>
            </a:rPr>
            <a:t>Cool down</a:t>
          </a:r>
        </a:p>
      </dsp:txBody>
      <dsp:txXfrm>
        <a:off x="27415" y="4355365"/>
        <a:ext cx="6573974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EF86A-67E0-48DA-89BC-0B34460875FD}">
      <dsp:nvSpPr>
        <dsp:cNvPr id="0" name=""/>
        <dsp:cNvSpPr/>
      </dsp:nvSpPr>
      <dsp:spPr>
        <a:xfrm>
          <a:off x="2817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C2A8F-B4B5-46A2-BF5C-72A302D20A17}">
      <dsp:nvSpPr>
        <dsp:cNvPr id="0" name=""/>
        <dsp:cNvSpPr/>
      </dsp:nvSpPr>
      <dsp:spPr>
        <a:xfrm>
          <a:off x="226364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safe open space to complete the exercises</a:t>
          </a:r>
        </a:p>
      </dsp:txBody>
      <dsp:txXfrm>
        <a:off x="263783" y="1551560"/>
        <a:ext cx="1937080" cy="1202729"/>
      </dsp:txXfrm>
    </dsp:sp>
    <dsp:sp modelId="{86DAF855-0542-4DEA-A1FE-3FB8A8BC746F}">
      <dsp:nvSpPr>
        <dsp:cNvPr id="0" name=""/>
        <dsp:cNvSpPr/>
      </dsp:nvSpPr>
      <dsp:spPr>
        <a:xfrm>
          <a:off x="2461828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9C014-3A05-4703-ABD7-9705EE9ABD2E}">
      <dsp:nvSpPr>
        <dsp:cNvPr id="0" name=""/>
        <dsp:cNvSpPr/>
      </dsp:nvSpPr>
      <dsp:spPr>
        <a:xfrm>
          <a:off x="2685375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chair (without arm supports)</a:t>
          </a:r>
        </a:p>
      </dsp:txBody>
      <dsp:txXfrm>
        <a:off x="2722794" y="1551560"/>
        <a:ext cx="1937080" cy="1202729"/>
      </dsp:txXfrm>
    </dsp:sp>
    <dsp:sp modelId="{AF515188-75C1-4CCE-AFF0-C5FE418509A0}">
      <dsp:nvSpPr>
        <dsp:cNvPr id="0" name=""/>
        <dsp:cNvSpPr/>
      </dsp:nvSpPr>
      <dsp:spPr>
        <a:xfrm>
          <a:off x="4920839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9D143-2DEC-4880-85A0-26A8832E425E}">
      <dsp:nvSpPr>
        <dsp:cNvPr id="0" name=""/>
        <dsp:cNvSpPr/>
      </dsp:nvSpPr>
      <dsp:spPr>
        <a:xfrm>
          <a:off x="5144386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 resistance band</a:t>
          </a:r>
        </a:p>
      </dsp:txBody>
      <dsp:txXfrm>
        <a:off x="5181805" y="1551560"/>
        <a:ext cx="1937080" cy="1202729"/>
      </dsp:txXfrm>
    </dsp:sp>
    <dsp:sp modelId="{0C3CE30A-189C-45B3-8E04-91AD4C15C564}">
      <dsp:nvSpPr>
        <dsp:cNvPr id="0" name=""/>
        <dsp:cNvSpPr/>
      </dsp:nvSpPr>
      <dsp:spPr>
        <a:xfrm>
          <a:off x="7379850" y="1301772"/>
          <a:ext cx="2011918" cy="12775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7543A0-4EC2-4C97-9438-842D185E1A4A}">
      <dsp:nvSpPr>
        <dsp:cNvPr id="0" name=""/>
        <dsp:cNvSpPr/>
      </dsp:nvSpPr>
      <dsp:spPr>
        <a:xfrm>
          <a:off x="7603397" y="1514141"/>
          <a:ext cx="2011918" cy="12775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Handheld weighted item</a:t>
          </a:r>
        </a:p>
      </dsp:txBody>
      <dsp:txXfrm>
        <a:off x="7640816" y="1551560"/>
        <a:ext cx="1937080" cy="1202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9928D-80F2-4E3B-92E9-895960F3B62E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FDC9-D864-4393-BE06-24C074FB7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5474-C1A6-4312-AA6A-92E6CBAF41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75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775474-C1A6-4312-AA6A-92E6CBAF41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0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92BD-2B69-B3A6-94A6-8412D0E62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6AB91-2232-1615-5D65-5B962F5B6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D375-0493-97F0-D0EE-09873CA79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450C3-BFBA-8398-BCA0-7080899F4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31D62-618B-179B-C849-38C92A0DF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BD61-108B-8833-8FDD-48B7BC18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D88E5-3EF1-737D-43E1-4A5FDA59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A077C-579B-F26A-6676-0360A122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79F57-81B1-6BCE-BE1C-66B4EE121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B7BEA-B53D-6125-20CF-CA895190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6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BE3E5-3A22-0723-AC03-463C32D784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CF33D-0D9B-424E-0EBC-88FAED27A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EABF8-9F9B-39BB-89A9-06885C41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84C7B-B5CF-D0F0-488B-A6012689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44514-A3E9-721E-70E1-C7692053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44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7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3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32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7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3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05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2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F64DA-961E-CF90-83C3-19FFD300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8D87-6AC6-A869-4770-746C78EF7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FE6D1-930C-9914-9A40-F8A2160E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A97BB-01DF-C9D7-6DC4-49AD76DB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C437B-98C5-2734-2630-09C1B5F8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15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54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125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47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132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37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2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DE11-C44F-418C-A5E1-446D99EFC6D7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5C29-DB6A-4AF7-B269-41A5E50BE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1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9FE4-3337-E342-5A8A-B25A597E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48207-57E8-18F9-408F-34D6550B4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85966-0FD5-4B48-610F-DE81EBDA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0A33C-9B85-5924-9AEC-DD741681B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FC3D3-B2E0-759F-5427-E594947B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8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5C60-0235-5F9B-6813-DB2B39E4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C6BFC-EE46-E12F-9A37-AD7683F1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60070-5C81-2133-1FEB-B4EFA7419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DE5B7-EADE-C94F-8784-2843B6F3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D282E-CAC6-19BC-B2B6-67651A24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C94A4-14D6-C880-33DF-652E5D98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1CD7-B6D4-7CF7-0B5C-9060BD1B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0599-F6C9-5100-6F9C-1BC2C283B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AB918-D091-EA81-A586-8A8F3F68B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4999C-2AF9-9DFA-DF08-4ADA8B2069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4F25D4-FE3D-CEED-1E2F-E1BE99A60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BD0AC6-0DFE-D68F-A315-0E00592CC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F5D88B-1A5B-1B4C-256D-79756E5D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641D3-16FB-2611-317E-EA496FB4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8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0F698-195F-364A-0B03-1CD14ADA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22EF7-3B87-5557-A6F4-5C542400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C6F67-91AE-53D5-1F7A-1DEC231A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3E18A-4023-BD72-B005-CC0518A01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9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5F21C-3AD9-4099-E2BA-A390A8F6D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A22A56-B727-52C1-8328-EE6BB393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000AB-438C-8939-419A-4D438646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4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62C8-243E-47A9-3EC3-4D1A1FCDB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001D1-88E8-3A69-AABD-58BA93B2C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98322-29DA-AD77-8599-0D41FCC07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4B567-BEB8-F0E3-E468-E6B0AC6A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F2599-5305-F2D8-AC99-FA7BBA1F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0D099D-A0EF-F7A7-A95F-80286144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14A6-45AD-FBC6-666E-0961750F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947BE-888E-1D45-E904-E3EA66953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0B776-2A06-E395-42E3-7AF9A996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C57BF-3A27-E82F-0BD1-F5CCB66F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74427-AFFA-7F22-ED76-0BA2D938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E1664-77D0-31A7-1C10-54535E67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9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96F95-3469-C594-1159-F62306CB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A51B1-23BC-1D5B-9C71-B1B2965CF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197FD-4A3A-3274-37F0-3F2312167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2835-4F63-11EF-21A7-DB7D33E39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7F74A-BA09-A7D1-058E-EE0CC36BB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4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7252A-516C-4854-B1B2-32E541BE80B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046D19-4FA0-4756-86FE-FEB82180E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8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menopausejournal/fulltext/2018/03000/effects_of_multicomponent_training_on_lean_and.17.asp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89/fspor.2022.95094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378512298000358" TargetMode="External"/><Relationship Id="rId2" Type="http://schemas.openxmlformats.org/officeDocument/2006/relationships/hyperlink" Target="https://pubmed.ncbi.nlm.nih.gov/30930293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673-4184/1/3/1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4308058/#R38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7F0D9-58AD-3598-5C07-D3009BDBF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618" y="1239927"/>
            <a:ext cx="4008586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Functional Resistance Training for Postmenopausal Women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87B1A-66F3-7056-E1AB-09AC8BB1F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1923" y="1239927"/>
            <a:ext cx="4971824" cy="46805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The why, the challenge and the how of it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CERA 2025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Dr. Iris Lesser and Tobias Sienga</a:t>
            </a:r>
          </a:p>
        </p:txBody>
      </p:sp>
    </p:spTree>
    <p:extLst>
      <p:ext uri="{BB962C8B-B14F-4D97-AF65-F5344CB8AC3E}">
        <p14:creationId xmlns:p14="http://schemas.microsoft.com/office/powerpoint/2010/main" val="327038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B2ACAF-49F6-C3EF-CD15-380BD1989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149FB5C3-7336-4FE0-A30C-CC0A3646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19A6B5CE-CB1D-48EE-8B43-E952235C8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4108" name="Rectangle 4107">
              <a:extLst>
                <a:ext uri="{FF2B5EF4-FFF2-40B4-BE49-F238E27FC236}">
                  <a16:creationId xmlns:a16="http://schemas.microsoft.com/office/drawing/2014/main" id="{E3F3EAA5-4E15-400B-BBA3-82B3F49A2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72BA2E40-BE9B-4C54-9CDD-40EE804C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0DA909B4-15FF-46A6-8A7F-7AEF977FE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AEA29-47DC-560C-0FB3-0CC6870D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025" y="922644"/>
            <a:ext cx="5040285" cy="1169585"/>
          </a:xfrm>
        </p:spPr>
        <p:txBody>
          <a:bodyPr anchor="b">
            <a:normAutofit/>
          </a:bodyPr>
          <a:lstStyle/>
          <a:p>
            <a:endParaRPr lang="en-US" sz="4000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55714" y="2263365"/>
            <a:ext cx="49377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BFC28-740B-EBAE-A6D2-EEBC2D944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15" y="2508105"/>
            <a:ext cx="5040285" cy="363249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Remember:</a:t>
            </a:r>
          </a:p>
          <a:p>
            <a:r>
              <a:rPr lang="en-US" sz="2000" dirty="0"/>
              <a:t>Exercise dose is related to the amount of positive change </a:t>
            </a:r>
          </a:p>
          <a:p>
            <a:r>
              <a:rPr lang="en-US" sz="2000" dirty="0"/>
              <a:t>So, we need to challenge ourselves and we need to challenges ourselves regularly – but does it need to be more complicated than that?</a:t>
            </a:r>
          </a:p>
        </p:txBody>
      </p:sp>
      <p:pic>
        <p:nvPicPr>
          <p:cNvPr id="2050" name="Picture 2" descr="Top 10 Reasons Why Older Women Should Do Resistance Training - Women Fitness">
            <a:extLst>
              <a:ext uri="{FF2B5EF4-FFF2-40B4-BE49-F238E27FC236}">
                <a16:creationId xmlns:a16="http://schemas.microsoft.com/office/drawing/2014/main" id="{4E6F849D-C06C-D42D-C1BE-0F5D2FBD4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306" y="774285"/>
            <a:ext cx="3795842" cy="258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portance of strength training for older women - Fernwood Fitness">
            <a:extLst>
              <a:ext uri="{FF2B5EF4-FFF2-40B4-BE49-F238E27FC236}">
                <a16:creationId xmlns:a16="http://schemas.microsoft.com/office/drawing/2014/main" id="{28605375-5B9C-5A5C-825C-10F75C7BF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6667" y="4179860"/>
            <a:ext cx="4389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A5E1C1-BD60-2792-E017-2F8ACFA8563C}"/>
              </a:ext>
            </a:extLst>
          </p:cNvPr>
          <p:cNvCxnSpPr/>
          <p:nvPr/>
        </p:nvCxnSpPr>
        <p:spPr>
          <a:xfrm>
            <a:off x="9530862" y="2989385"/>
            <a:ext cx="0" cy="10199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93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DAEAD-F033-2234-B4EA-F70BA28A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The concept of lifting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C3277-6B20-F1F5-BF20-91ABDFC41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Do you consider yourself someone who engages in strength training?</a:t>
            </a:r>
          </a:p>
          <a:p>
            <a:endParaRPr lang="en-US" sz="2000"/>
          </a:p>
          <a:p>
            <a:r>
              <a:rPr lang="en-US" sz="2000"/>
              <a:t>What does strength training mean to you?</a:t>
            </a:r>
          </a:p>
          <a:p>
            <a:endParaRPr lang="en-US" sz="2000"/>
          </a:p>
          <a:p>
            <a:r>
              <a:rPr lang="en-US" sz="2000"/>
              <a:t>What does lifting heavy enough mean to you?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058B63-DBA3-82CE-705F-157509788F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66" r="17678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9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714F-9211-B2C0-E057-A0F3C9F3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34" y="1378252"/>
            <a:ext cx="3841731" cy="4093028"/>
          </a:xfrm>
        </p:spPr>
        <p:txBody>
          <a:bodyPr anchor="ctr">
            <a:normAutofit/>
          </a:bodyPr>
          <a:lstStyle/>
          <a:p>
            <a:r>
              <a:rPr lang="en-US" sz="4400" b="1" dirty="0"/>
              <a:t>Full body strength program</a:t>
            </a:r>
            <a:br>
              <a:rPr lang="en-US" sz="4400" dirty="0"/>
            </a:br>
            <a:r>
              <a:rPr lang="en-US" sz="4400" dirty="0"/>
              <a:t>(40-60 min)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EDFD4F9-7860-B1DB-C765-ED031980F5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782" y="82914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23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58B89-1121-917D-CD90-EC7902DF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52" y="16383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What you will need: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E9AFFB8-A3E1-A0C4-FCD1-0EA969930C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327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8780-50AC-85CC-33C8-B49954B6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Warm up (5 minutes)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FF0BC-AA2F-396C-3904-D1ECC516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All can be completed seated or standing:</a:t>
            </a:r>
          </a:p>
          <a:p>
            <a:r>
              <a:rPr lang="en-US" sz="2400" dirty="0"/>
              <a:t>Shoulder rolls</a:t>
            </a:r>
          </a:p>
          <a:p>
            <a:r>
              <a:rPr lang="en-US" sz="2400" dirty="0"/>
              <a:t>Arm circles </a:t>
            </a:r>
          </a:p>
          <a:p>
            <a:r>
              <a:rPr lang="en-US" sz="2400" dirty="0"/>
              <a:t>Ceiling punches</a:t>
            </a:r>
          </a:p>
          <a:p>
            <a:r>
              <a:rPr lang="en-US" sz="2400" dirty="0"/>
              <a:t>Side steps</a:t>
            </a:r>
          </a:p>
          <a:p>
            <a:r>
              <a:rPr lang="en-US" sz="2400" dirty="0"/>
              <a:t>Foot circles </a:t>
            </a:r>
          </a:p>
          <a:p>
            <a:r>
              <a:rPr lang="en-US" sz="2400" dirty="0"/>
              <a:t>Marching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0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8424-7C78-E4CA-E48C-86651F9E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Knee extensor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C3F63-C012-C928-516E-40FA4724E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Sit in a chair with your back well-supported</a:t>
            </a:r>
          </a:p>
          <a:p>
            <a:r>
              <a:rPr lang="en-US" sz="2400" dirty="0"/>
              <a:t>Place a resistance band around your ankle of the exercising leg</a:t>
            </a:r>
          </a:p>
          <a:p>
            <a:r>
              <a:rPr lang="en-US" sz="2400" dirty="0"/>
              <a:t>Step on the resistance band with the non-exercising leg</a:t>
            </a:r>
          </a:p>
          <a:p>
            <a:r>
              <a:rPr lang="en-US" sz="2400" dirty="0"/>
              <a:t>Straighten your leg, and then lower it</a:t>
            </a:r>
          </a:p>
          <a:p>
            <a:r>
              <a:rPr lang="en-US" sz="2400" dirty="0"/>
              <a:t>Repeat on both sides for 2 sets of 10 repetitions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1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63D3E-8C83-27EE-AF8A-922712C8C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Knee flexor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D134E-8A83-57E1-CEAF-4CB90C129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Place a resistance band around your ankle of the exercising leg</a:t>
            </a:r>
          </a:p>
          <a:p>
            <a:r>
              <a:rPr lang="en-US" sz="2400" dirty="0"/>
              <a:t>Step on the resistance band with the non-exercising leg</a:t>
            </a:r>
          </a:p>
          <a:p>
            <a:r>
              <a:rPr lang="en-US" sz="2400" dirty="0"/>
              <a:t>Stand up tall and hold on to the back of the chair with both hands</a:t>
            </a:r>
          </a:p>
          <a:p>
            <a:r>
              <a:rPr lang="en-US" sz="2400" dirty="0"/>
              <a:t>Bend your knee, lifting your lower leg off the ground, and then lower it</a:t>
            </a:r>
          </a:p>
          <a:p>
            <a:r>
              <a:rPr lang="en-US" sz="2400" dirty="0"/>
              <a:t>Repeat on both sides for 2 sets of 10 repetitions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08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579EA-1F80-3DA3-B4FA-859BB4F04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Calf raises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5F158-C14B-C728-ED3C-6867C0426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Stand up tall and hold on to the back of the chair with both hands</a:t>
            </a:r>
          </a:p>
          <a:p>
            <a:r>
              <a:rPr lang="en-US" sz="2400" dirty="0"/>
              <a:t>Come up on your toes and lift your heels off the floor </a:t>
            </a:r>
          </a:p>
          <a:p>
            <a:r>
              <a:rPr lang="en-US" sz="2400" dirty="0"/>
              <a:t>Lower back down until your heels touch the floor</a:t>
            </a:r>
          </a:p>
          <a:p>
            <a:r>
              <a:rPr lang="en-US" sz="2400" dirty="0"/>
              <a:t>Repeat for 2 sets of 10 repetitions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21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84E4-51B8-5974-BF02-7FE2ECD0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01C1-9BFC-9BF0-3436-F60ECB742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Find a wide and stable platform (a stair works great!)</a:t>
            </a:r>
          </a:p>
          <a:p>
            <a:r>
              <a:rPr lang="en-US" sz="2400" dirty="0"/>
              <a:t>Lifting your right leg off the ground, push off with your left leg and step up onto the platform</a:t>
            </a:r>
          </a:p>
          <a:p>
            <a:r>
              <a:rPr lang="en-US" sz="2400" dirty="0"/>
              <a:t>Lower your right leg off the platform followed by your left leg</a:t>
            </a:r>
          </a:p>
          <a:p>
            <a:r>
              <a:rPr lang="en-US" sz="2400" dirty="0"/>
              <a:t>Repeat on both sides for 2 sets of 15 repetitions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1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73C9-7BA3-30E0-2808-FA55AA07B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Wall Press-up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E692A-B24F-A060-D808-00A7D662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Find an open wall area</a:t>
            </a:r>
          </a:p>
          <a:p>
            <a:r>
              <a:rPr lang="en-US" sz="2400" dirty="0"/>
              <a:t>Place your hands just outside shoulder width at chest level on the wall</a:t>
            </a:r>
          </a:p>
          <a:p>
            <a:r>
              <a:rPr lang="en-US" sz="2400" dirty="0"/>
              <a:t>Take a half step away from the wall with your hands remaining in contact with it</a:t>
            </a:r>
          </a:p>
          <a:p>
            <a:r>
              <a:rPr lang="en-US" sz="2400" dirty="0"/>
              <a:t>Slowly bend your elbows as your upper body moves closer to the wall</a:t>
            </a:r>
          </a:p>
          <a:p>
            <a:r>
              <a:rPr lang="en-US" sz="2400" dirty="0"/>
              <a:t>Get as close to the wall as you can, and push back off the wall into the starting position</a:t>
            </a:r>
          </a:p>
          <a:p>
            <a:r>
              <a:rPr lang="en-US" sz="2400" dirty="0"/>
              <a:t>Repeat on both sides for 2 sets of 10 repetitions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96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FC16D-60D7-8683-87E2-3BDD4313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Active Aging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0EBAB-6941-56D5-5F9C-391E58D0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94" y="858525"/>
            <a:ext cx="7066992" cy="52119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4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90A67-656B-9987-1FEF-A097BC1E6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raises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1C07E-59C7-2875-0FFB-C76DF0B72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Sit in a chair with your back well supported</a:t>
            </a:r>
          </a:p>
          <a:p>
            <a:r>
              <a:rPr lang="en-US" sz="2400" dirty="0"/>
              <a:t>Have your arms at your sides with your palms and elbow crease facing forward</a:t>
            </a:r>
          </a:p>
          <a:p>
            <a:r>
              <a:rPr lang="en-US" sz="2400" dirty="0"/>
              <a:t>With a weight* in hand, keep your arms straight and lift them out to the side until your arms are parallel with the ground</a:t>
            </a:r>
          </a:p>
          <a:p>
            <a:r>
              <a:rPr lang="en-US" sz="2400" dirty="0"/>
              <a:t>Lower your arms slowly back into the starting position</a:t>
            </a:r>
          </a:p>
          <a:p>
            <a:r>
              <a:rPr lang="en-US" sz="2400" dirty="0"/>
              <a:t>Repeat for 2 sets of 10 repetitions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900" b="1" dirty="0"/>
              <a:t>*</a:t>
            </a:r>
            <a:r>
              <a:rPr lang="en-US" sz="1900" dirty="0"/>
              <a:t>use what you have – a water bottle, a small book, a can of soup even!</a:t>
            </a:r>
          </a:p>
        </p:txBody>
      </p:sp>
    </p:spTree>
    <p:extLst>
      <p:ext uri="{BB962C8B-B14F-4D97-AF65-F5344CB8AC3E}">
        <p14:creationId xmlns:p14="http://schemas.microsoft.com/office/powerpoint/2010/main" val="88388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22B7-4CBA-FDF2-BA23-42E973EC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Seated 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7A15C-A9E1-4E4A-53D2-BC32B2C9D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Sit in a chair with your back well supported</a:t>
            </a:r>
          </a:p>
          <a:p>
            <a:r>
              <a:rPr lang="en-US" sz="2400" dirty="0"/>
              <a:t>Place the resistance band under both of your feet </a:t>
            </a:r>
          </a:p>
          <a:p>
            <a:r>
              <a:rPr lang="en-US" sz="2400" dirty="0"/>
              <a:t>Bend over as much as comfortable while holding one side of the band in each hand</a:t>
            </a:r>
          </a:p>
          <a:p>
            <a:r>
              <a:rPr lang="en-US" sz="2400" dirty="0"/>
              <a:t>Pull your hand toward your chest and feel your shoulder blades pull together</a:t>
            </a:r>
          </a:p>
          <a:p>
            <a:r>
              <a:rPr lang="en-US" sz="2400" dirty="0"/>
              <a:t>Lower your arms slowly back into the starting position</a:t>
            </a:r>
          </a:p>
          <a:p>
            <a:r>
              <a:rPr lang="en-US" sz="2400" dirty="0"/>
              <a:t>Repeat for 2 sets of 10 repetitions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24E1-0063-7956-AD53-969A3137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0DC72-B7FE-8B6E-FB3B-FA0EB126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a standing position, hold both ends of a resistance band</a:t>
            </a:r>
          </a:p>
          <a:p>
            <a:r>
              <a:rPr lang="en-US" sz="2400" dirty="0"/>
              <a:t>Hold the band at chest height with your elbows bent</a:t>
            </a:r>
          </a:p>
          <a:p>
            <a:r>
              <a:rPr lang="en-US" sz="2400" dirty="0"/>
              <a:t>Straighten your arms and pull them out to the side as you stretch the band apart </a:t>
            </a:r>
          </a:p>
          <a:p>
            <a:r>
              <a:rPr lang="en-US" sz="2400" dirty="0"/>
              <a:t>Release tension on the band and return to the starting position</a:t>
            </a:r>
          </a:p>
          <a:p>
            <a:r>
              <a:rPr lang="en-US" sz="2400" dirty="0"/>
              <a:t>Repeat for 2 sets of 10 repetitions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5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3A91-2EE9-5A9C-9A19-D64151A0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Cooldown (5 min)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A293A-F459-BF55-1DF3-76A3DCA7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 can be completed seated or standing:</a:t>
            </a:r>
          </a:p>
          <a:p>
            <a:r>
              <a:rPr lang="en-US" sz="2400" dirty="0"/>
              <a:t>Side stretch</a:t>
            </a:r>
          </a:p>
          <a:p>
            <a:r>
              <a:rPr lang="en-US" sz="2400" dirty="0"/>
              <a:t>Toe reaches </a:t>
            </a:r>
          </a:p>
          <a:p>
            <a:r>
              <a:rPr lang="en-US" sz="2400" dirty="0"/>
              <a:t>Arm stretch</a:t>
            </a:r>
          </a:p>
          <a:p>
            <a:r>
              <a:rPr lang="en-US" sz="2400" dirty="0"/>
              <a:t>Side bend</a:t>
            </a:r>
          </a:p>
          <a:p>
            <a:r>
              <a:rPr lang="en-US" sz="2400" dirty="0"/>
              <a:t>Shrug and release</a:t>
            </a:r>
          </a:p>
        </p:txBody>
      </p:sp>
    </p:spTree>
    <p:extLst>
      <p:ext uri="{BB962C8B-B14F-4D97-AF65-F5344CB8AC3E}">
        <p14:creationId xmlns:p14="http://schemas.microsoft.com/office/powerpoint/2010/main" val="2813015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5037A-A540-FD02-6B7E-B9A0887F6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600" dirty="0"/>
              <a:t>Lift something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Strength Training and Blood Pressure | Mass General Brigham">
            <a:extLst>
              <a:ext uri="{FF2B5EF4-FFF2-40B4-BE49-F238E27FC236}">
                <a16:creationId xmlns:a16="http://schemas.microsoft.com/office/drawing/2014/main" id="{33212DAE-F206-9EF2-9644-36F468B44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" r="41302" b="-1"/>
          <a:stretch>
            <a:fillRect/>
          </a:stretch>
        </p:blipFill>
        <p:spPr bwMode="auto">
          <a:xfrm>
            <a:off x="279143" y="299509"/>
            <a:ext cx="5221625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9CC60-0C24-23EA-8AC9-ACCDDD61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914434" cy="3710427"/>
          </a:xfrm>
        </p:spPr>
        <p:txBody>
          <a:bodyPr anchor="t">
            <a:normAutofit/>
          </a:bodyPr>
          <a:lstStyle/>
          <a:p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Resistance exercise is recommended as the first-line treatment for improving muscle strength and function</a:t>
            </a:r>
          </a:p>
          <a:p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Functionally, strength training is an activity in which muscles move dynamically against weight (or other resistance) with small but consistent increases in the amount of weight being lifted over time.</a:t>
            </a:r>
          </a:p>
          <a:p>
            <a:r>
              <a:rPr lang="en-US" sz="1600" b="1" dirty="0">
                <a:solidFill>
                  <a:schemeClr val="tx1">
                    <a:alpha val="80000"/>
                  </a:schemeClr>
                </a:solidFill>
              </a:rPr>
              <a:t>Done regularly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</a:rPr>
              <a:t>, these exercises </a:t>
            </a:r>
            <a:r>
              <a:rPr lang="en-US" sz="1600" dirty="0">
                <a:solidFill>
                  <a:schemeClr val="tx1">
                    <a:alpha val="80000"/>
                  </a:schemeClr>
                </a:solidFill>
                <a:hlinkClick r:id="rId3"/>
              </a:rPr>
              <a:t>improve glucose control and body composition, build bone and muscle, and help preserve strength, independence, and vitality with age</a:t>
            </a:r>
            <a:endParaRPr lang="en-US" sz="16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9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272F-B90D-D0DF-C67B-AE7BBBB2E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6F789-67B0-0B0C-F9BC-F72644078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456E31-4BF6-6B37-04A0-8C98E08F4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766763"/>
            <a:ext cx="972502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E8B7C8-BE99-0167-0D3D-9CD4507DEDE6}"/>
              </a:ext>
            </a:extLst>
          </p:cNvPr>
          <p:cNvSpPr txBox="1"/>
          <p:nvPr/>
        </p:nvSpPr>
        <p:spPr>
          <a:xfrm>
            <a:off x="7629525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b="0" i="0" u="none" strike="noStrike" dirty="0">
                <a:solidFill>
                  <a:srgbClr val="282828"/>
                </a:solidFill>
                <a:effectLst/>
                <a:latin typeface="ThinSpaceFallback"/>
                <a:hlinkClick r:id="rId3"/>
              </a:rPr>
              <a:t>https://doi.org/10.3389/fspor.2022.950949</a:t>
            </a:r>
            <a:endParaRPr lang="en-US" b="0" i="0" dirty="0">
              <a:solidFill>
                <a:srgbClr val="282828"/>
              </a:solidFill>
              <a:effectLst/>
              <a:latin typeface="ThinSpaceFallback"/>
            </a:endParaRPr>
          </a:p>
        </p:txBody>
      </p:sp>
    </p:spTree>
    <p:extLst>
      <p:ext uri="{BB962C8B-B14F-4D97-AF65-F5344CB8AC3E}">
        <p14:creationId xmlns:p14="http://schemas.microsoft.com/office/powerpoint/2010/main" val="285871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7FF12-17E1-7C66-90E3-72E4B7DF2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Women and ageing?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31420-1FC1-65E1-E7B7-37C8F7BE8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en-US" sz="2200" dirty="0"/>
              <a:t>estrogen is a key ovarian hormone affecting muscle strength in women</a:t>
            </a:r>
          </a:p>
          <a:p>
            <a:endParaRPr lang="en-US" sz="2200" dirty="0"/>
          </a:p>
          <a:p>
            <a:r>
              <a:rPr lang="en-US" sz="2200" dirty="0"/>
              <a:t>the production of estradiol and progesterone falls at menopause, </a:t>
            </a:r>
            <a:r>
              <a:rPr lang="en-US" sz="2200" dirty="0">
                <a:hlinkClick r:id="rId2"/>
              </a:rPr>
              <a:t>occurring at 45–52 years of age leading to strength decline</a:t>
            </a:r>
            <a:r>
              <a:rPr lang="en-US" sz="2200" dirty="0"/>
              <a:t> </a:t>
            </a:r>
            <a:endParaRPr lang="en-US" sz="2200" u="sng" dirty="0"/>
          </a:p>
          <a:p>
            <a:endParaRPr lang="en-US" sz="2200" u="sng" dirty="0"/>
          </a:p>
          <a:p>
            <a:r>
              <a:rPr lang="en-US" sz="2200" dirty="0"/>
              <a:t>Compared to premenopausal women, cross-sectional studies have demonstrated that </a:t>
            </a:r>
            <a:r>
              <a:rPr lang="en-US" sz="2200" dirty="0">
                <a:hlinkClick r:id="rId3"/>
              </a:rPr>
              <a:t>lean or muscle mass is lower in postmenopausal women </a:t>
            </a:r>
            <a:endParaRPr lang="en-US" sz="2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E86F1-D812-D8DB-46DD-72BD4705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2" y="475654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100" dirty="0"/>
              <a:t>What may be misleading with this image?</a:t>
            </a:r>
          </a:p>
        </p:txBody>
      </p:sp>
      <p:sp>
        <p:nvSpPr>
          <p:cNvPr id="2064" name="Rectangle 2063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op 10 Reasons Why Older Women Should Do Resistance Training - Women Fitness">
            <a:extLst>
              <a:ext uri="{FF2B5EF4-FFF2-40B4-BE49-F238E27FC236}">
                <a16:creationId xmlns:a16="http://schemas.microsoft.com/office/drawing/2014/main" id="{EB597D37-E71E-EA66-7EC3-CBE77D94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4" y="1399039"/>
            <a:ext cx="5628018" cy="38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2067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D0C5-FB6E-653E-2A72-64AB21029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CSEP Physical Activity Guidelines for Older Adults</a:t>
            </a:r>
          </a:p>
          <a:p>
            <a:r>
              <a:rPr lang="en-US" sz="1800" dirty="0"/>
              <a:t>“at least 2 days a week, older adults should do muscle-strengthening activities that involve all the major muscle groups”</a:t>
            </a:r>
          </a:p>
          <a:p>
            <a:r>
              <a:rPr lang="en-US" sz="1800" dirty="0">
                <a:hlinkClick r:id="rId3"/>
              </a:rPr>
              <a:t>Exercise dose is related to the amount of positive change</a:t>
            </a:r>
            <a:endParaRPr lang="en-US" sz="1800" dirty="0"/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724124-7896-5A6A-2CFC-BBBD2A67CDCA}"/>
              </a:ext>
            </a:extLst>
          </p:cNvPr>
          <p:cNvCxnSpPr/>
          <p:nvPr/>
        </p:nvCxnSpPr>
        <p:spPr>
          <a:xfrm flipH="1">
            <a:off x="5452110" y="1303020"/>
            <a:ext cx="1680210" cy="1074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1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CCCAA-2E8E-A902-AB99-46F209FB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/>
              <a:t>Working around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C0F3-149E-AD81-DFE9-1F9B0418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/>
              <a:t>Challenges?</a:t>
            </a:r>
          </a:p>
          <a:p>
            <a:pPr lvl="1"/>
            <a:r>
              <a:rPr lang="en-US" sz="2000"/>
              <a:t>individual (e.g., poor health, pain, fear of injury)</a:t>
            </a:r>
          </a:p>
          <a:p>
            <a:pPr lvl="1"/>
            <a:r>
              <a:rPr lang="en-US" sz="2000"/>
              <a:t>psychological (e.g., attitudes and health beliefs)</a:t>
            </a:r>
          </a:p>
          <a:p>
            <a:pPr lvl="1"/>
            <a:r>
              <a:rPr lang="en-US" sz="2000"/>
              <a:t>social (e.g., lack of social support)</a:t>
            </a:r>
          </a:p>
          <a:p>
            <a:pPr lvl="1"/>
            <a:r>
              <a:rPr lang="en-US" sz="2000"/>
              <a:t>environmental factors (e.g., lack of appropriate programmes and facilities)</a:t>
            </a:r>
          </a:p>
          <a:p>
            <a:pPr lvl="1"/>
            <a:endParaRPr lang="en-US" sz="2000"/>
          </a:p>
          <a:p>
            <a:pPr lvl="1"/>
            <a:r>
              <a:rPr lang="en-US" sz="2000" b="1"/>
              <a:t>What are your biggest challenges in engaging in resistance training?</a:t>
            </a:r>
          </a:p>
        </p:txBody>
      </p:sp>
    </p:spTree>
    <p:extLst>
      <p:ext uri="{BB962C8B-B14F-4D97-AF65-F5344CB8AC3E}">
        <p14:creationId xmlns:p14="http://schemas.microsoft.com/office/powerpoint/2010/main" val="306376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91D94-0640-4AA1-E1D5-ADCDC370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/>
              <a:t>We’re struggling…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AEBACF-573A-9027-06A2-1CD06010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44" y="1110603"/>
            <a:ext cx="5628018" cy="440392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BA1D0-76D1-9891-6B09-AE24EAB0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Despite compelling scientific research and widespread public health recommendations, among </a:t>
            </a:r>
            <a:r>
              <a:rPr lang="en-US" sz="1800" dirty="0">
                <a:hlinkClick r:id="rId3"/>
              </a:rPr>
              <a:t>women 45–64 years and 65–74 years old, only 18% and 11%</a:t>
            </a:r>
            <a:r>
              <a:rPr lang="en-US" sz="1800" dirty="0"/>
              <a:t>, respectively, perform physical activities that enhance and maintain muscle strength and endurance two or more times per week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2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5538AB-0028-F67D-9A19-56BF3248D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 dirty="0"/>
              <a:t>Too complicated?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5AC60-6EA4-1A98-5CC6-3C93134CD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1800" b="0" i="0" dirty="0">
                <a:effectLst/>
                <a:latin typeface="Roboto" panose="02000000000000000000" pitchFamily="2" charset="0"/>
              </a:rPr>
              <a:t>Signorile, J.F. (2013). Resistance Training for Older Adults: Targeting Muscular Strength, Power, and Endurance. </a:t>
            </a:r>
            <a:r>
              <a:rPr lang="en-US" sz="1800" b="0" i="1" dirty="0">
                <a:effectLst/>
                <a:latin typeface="Roboto" panose="02000000000000000000" pitchFamily="2" charset="0"/>
              </a:rPr>
              <a:t>ACSM’s Health &amp; Fitness Journal, 17</a:t>
            </a:r>
            <a:r>
              <a:rPr lang="en-US" sz="1800" b="0" i="0" dirty="0">
                <a:effectLst/>
                <a:latin typeface="Roboto" panose="02000000000000000000" pitchFamily="2" charset="0"/>
              </a:rPr>
              <a:t>, 24–32.</a:t>
            </a: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3A117-2DD1-6D83-322E-29986F4A0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" r="447" b="7074"/>
          <a:stretch>
            <a:fillRect/>
          </a:stretch>
        </p:blipFill>
        <p:spPr>
          <a:xfrm>
            <a:off x="5987738" y="1125870"/>
            <a:ext cx="5628018" cy="437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4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1054</Words>
  <Application>Microsoft Office PowerPoint</Application>
  <PresentationFormat>Widescreen</PresentationFormat>
  <Paragraphs>127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Aptos Display</vt:lpstr>
      <vt:lpstr>Arial</vt:lpstr>
      <vt:lpstr>Roboto</vt:lpstr>
      <vt:lpstr>ThinSpaceFallback</vt:lpstr>
      <vt:lpstr>Trebuchet MS</vt:lpstr>
      <vt:lpstr>Wingdings 3</vt:lpstr>
      <vt:lpstr>Office Theme</vt:lpstr>
      <vt:lpstr>Facet</vt:lpstr>
      <vt:lpstr>Functional Resistance Training for Postmenopausal Women</vt:lpstr>
      <vt:lpstr>Active Aging</vt:lpstr>
      <vt:lpstr>Lift something</vt:lpstr>
      <vt:lpstr>PowerPoint Presentation</vt:lpstr>
      <vt:lpstr>Women and ageing?</vt:lpstr>
      <vt:lpstr>What may be misleading with this image?</vt:lpstr>
      <vt:lpstr>Working around challenges</vt:lpstr>
      <vt:lpstr>We’re struggling…</vt:lpstr>
      <vt:lpstr>Too complicated?</vt:lpstr>
      <vt:lpstr>PowerPoint Presentation</vt:lpstr>
      <vt:lpstr>The concept of lifting</vt:lpstr>
      <vt:lpstr>Full body strength program (40-60 min)</vt:lpstr>
      <vt:lpstr>What you will need:</vt:lpstr>
      <vt:lpstr> Warm up (5 minutes)</vt:lpstr>
      <vt:lpstr>Knee extensor exercise</vt:lpstr>
      <vt:lpstr>Knee flexor exercise</vt:lpstr>
      <vt:lpstr>Calf raises</vt:lpstr>
      <vt:lpstr>Step ups</vt:lpstr>
      <vt:lpstr>Wall Press-up</vt:lpstr>
      <vt:lpstr>Shoulder raises</vt:lpstr>
      <vt:lpstr>Seated row</vt:lpstr>
      <vt:lpstr>Chest Pull</vt:lpstr>
      <vt:lpstr>Cooldown (5 min)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Iris Lesser</dc:creator>
  <cp:lastModifiedBy>Iris Lesser</cp:lastModifiedBy>
  <cp:revision>4</cp:revision>
  <dcterms:created xsi:type="dcterms:W3CDTF">2025-09-22T15:56:03Z</dcterms:created>
  <dcterms:modified xsi:type="dcterms:W3CDTF">2025-10-01T20:15:26Z</dcterms:modified>
</cp:coreProperties>
</file>