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20" r:id="rId2"/>
    <p:sldId id="3113" r:id="rId3"/>
    <p:sldId id="3123" r:id="rId4"/>
    <p:sldId id="3124" r:id="rId5"/>
    <p:sldId id="3125" r:id="rId6"/>
    <p:sldId id="3126" r:id="rId7"/>
    <p:sldId id="311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CF6"/>
    <a:srgbClr val="127B3C"/>
    <a:srgbClr val="35903D"/>
    <a:srgbClr val="58A63E"/>
    <a:srgbClr val="003416"/>
    <a:srgbClr val="28563D"/>
    <a:srgbClr val="8CC63F"/>
    <a:srgbClr val="23863D"/>
    <a:srgbClr val="00703C"/>
    <a:srgbClr val="469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DF5AC-79BB-4A38-92A9-824355FB88CD}" v="1" dt="2025-08-19T15:27:55.028"/>
  </p1510:revLst>
</p1510:revInfo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7" autoAdjust="0"/>
    <p:restoredTop sz="84504" autoAdjust="0"/>
  </p:normalViewPr>
  <p:slideViewPr>
    <p:cSldViewPr snapToGrid="0">
      <p:cViewPr varScale="1">
        <p:scale>
          <a:sx n="88" d="100"/>
          <a:sy n="88" d="100"/>
        </p:scale>
        <p:origin x="108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Decamp" userId="f7f3e822-7c73-4954-bd25-65acda23acc4" providerId="ADAL" clId="{77FDF5AC-79BB-4A38-92A9-824355FB88CD}"/>
    <pc:docChg chg="custSel modSld">
      <pc:chgData name="Sabine Decamp" userId="f7f3e822-7c73-4954-bd25-65acda23acc4" providerId="ADAL" clId="{77FDF5AC-79BB-4A38-92A9-824355FB88CD}" dt="2025-08-19T15:28:40.729" v="54" actId="20577"/>
      <pc:docMkLst>
        <pc:docMk/>
      </pc:docMkLst>
      <pc:sldChg chg="modSp mod">
        <pc:chgData name="Sabine Decamp" userId="f7f3e822-7c73-4954-bd25-65acda23acc4" providerId="ADAL" clId="{77FDF5AC-79BB-4A38-92A9-824355FB88CD}" dt="2025-08-19T15:28:40.729" v="54" actId="20577"/>
        <pc:sldMkLst>
          <pc:docMk/>
          <pc:sldMk cId="590377142" sldId="259"/>
        </pc:sldMkLst>
        <pc:spChg chg="mod">
          <ac:chgData name="Sabine Decamp" userId="f7f3e822-7c73-4954-bd25-65acda23acc4" providerId="ADAL" clId="{77FDF5AC-79BB-4A38-92A9-824355FB88CD}" dt="2025-08-19T15:28:40.729" v="54" actId="20577"/>
          <ac:spMkLst>
            <pc:docMk/>
            <pc:sldMk cId="590377142" sldId="259"/>
            <ac:spMk id="3" creationId="{A31CD91F-BF9D-9A5C-3E48-753D76361A22}"/>
          </ac:spMkLst>
        </pc:spChg>
      </pc:sldChg>
      <pc:sldChg chg="modSp mod">
        <pc:chgData name="Sabine Decamp" userId="f7f3e822-7c73-4954-bd25-65acda23acc4" providerId="ADAL" clId="{77FDF5AC-79BB-4A38-92A9-824355FB88CD}" dt="2025-08-19T15:27:38.064" v="37" actId="20577"/>
        <pc:sldMkLst>
          <pc:docMk/>
          <pc:sldMk cId="1034206760" sldId="3120"/>
        </pc:sldMkLst>
        <pc:spChg chg="mod">
          <ac:chgData name="Sabine Decamp" userId="f7f3e822-7c73-4954-bd25-65acda23acc4" providerId="ADAL" clId="{77FDF5AC-79BB-4A38-92A9-824355FB88CD}" dt="2025-08-19T15:27:38.064" v="37" actId="20577"/>
          <ac:spMkLst>
            <pc:docMk/>
            <pc:sldMk cId="1034206760" sldId="3120"/>
            <ac:spMk id="2" creationId="{34B3F20E-DFDD-B809-36C9-1FB2B0A32FFA}"/>
          </ac:spMkLst>
        </pc:spChg>
        <pc:spChg chg="mod">
          <ac:chgData name="Sabine Decamp" userId="f7f3e822-7c73-4954-bd25-65acda23acc4" providerId="ADAL" clId="{77FDF5AC-79BB-4A38-92A9-824355FB88CD}" dt="2025-08-18T15:15:16.472" v="7" actId="20577"/>
          <ac:spMkLst>
            <pc:docMk/>
            <pc:sldMk cId="1034206760" sldId="3120"/>
            <ac:spMk id="7" creationId="{03C50978-DDC8-1121-8A46-32B389DF5266}"/>
          </ac:spMkLst>
        </pc:spChg>
      </pc:sldChg>
      <pc:sldChg chg="modSp mod">
        <pc:chgData name="Sabine Decamp" userId="f7f3e822-7c73-4954-bd25-65acda23acc4" providerId="ADAL" clId="{77FDF5AC-79BB-4A38-92A9-824355FB88CD}" dt="2025-08-19T15:28:24.398" v="48" actId="20577"/>
        <pc:sldMkLst>
          <pc:docMk/>
          <pc:sldMk cId="2027177017" sldId="3123"/>
        </pc:sldMkLst>
        <pc:spChg chg="mod">
          <ac:chgData name="Sabine Decamp" userId="f7f3e822-7c73-4954-bd25-65acda23acc4" providerId="ADAL" clId="{77FDF5AC-79BB-4A38-92A9-824355FB88CD}" dt="2025-08-19T15:28:24.398" v="48" actId="20577"/>
          <ac:spMkLst>
            <pc:docMk/>
            <pc:sldMk cId="2027177017" sldId="3123"/>
            <ac:spMk id="5" creationId="{70F2F688-2855-D033-F9EB-E4D34F11DE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BE3685-2610-43B9-A6C6-8E855BBEE6F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2192FE-C20D-4B78-A6CA-7B23842D5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3108-333E-5BC3-0650-379133EE8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A887C-7D04-827C-6A4D-E442DC1E5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C9E969-42D9-45AF-E3D4-7BC80F3A1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F89D-23F9-22C2-81CF-CC4E245BC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Awneet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2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4B097-8EDC-86BF-3C6F-1045F132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D91A1-CC31-25B8-DDE3-91C2652CB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9D5AC-F0BB-F578-37D2-A728533E6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F81A2-CD5E-ED44-8D24-C5EB322BE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9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C1985-EC97-990A-6B66-BA294A9D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839EB3-6188-BEBC-01FB-71C8F2265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D3F5BD-CDDC-A138-B9C0-4B96A5A7C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52E11-D4C0-FFDF-6BC6-86713D73E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4FFA8-EDD8-B8B1-EDF5-4FAF91B70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CFEBA-FD3B-1937-C6C7-D48179CF1F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3A7F9-4DD5-1E12-B1CB-51EF7FDDA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C02C3-A062-3373-B464-68079DDFF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E74A-EBDA-5C2B-40BE-C0636454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7479C-BFC9-02A5-ED32-7C05B4601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8DF11-ED21-B0D6-12F7-63E9EADFB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E6FB3-931E-BDF4-270B-B204D8EEB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8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F5446-DD46-D240-244A-E1B3F13E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3B3CA-0B56-FF7A-FAE3-144C1DFB8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2317F-9C18-39B3-5C41-AB4F55F50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7FD8-FB92-A5EE-8BF2-94AAFF57E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192FE-C20D-4B78-A6CA-7B23842D52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550F-1021-0C87-06EB-351CAD999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63CA0-5756-DBFA-5BD2-28DE93DF8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CC7E3-DE15-14E0-8C17-A5A27F4E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E4C8-88D3-4E7B-2D90-19FDF388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C0E1A-FA43-3485-F405-2C50D951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321D-F0B6-AF9E-1D33-CB599585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C00DC-D444-E4ED-26B6-E9173B45A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7FB65-1936-5645-2A5C-0D216155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E1BB-C3E3-B9D8-F86B-AA1BFA60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CDEF4-3281-D1CC-CAA1-4C65F559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E04C3-57F4-8FED-82A9-60E6FCF41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A6DAD-168E-16AD-DF96-1961DC36F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FB9-4E8B-5A7E-43D7-A779B682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C6715-3D92-02E3-AEC8-007DCDE8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22611-6FCD-F6E1-9A7D-0E75A092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C190-30A1-9E83-480E-5FADC44D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63473-46A0-F689-E01D-2E800EFD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0FFDF-6535-27B0-35C4-49CB4C3E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EF3D-BDD6-D3F7-056D-B58590A6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37E8F-CE3C-6B3F-741C-B3061B11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3000-1A4A-40C5-F023-53E248EB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25F72-AE5A-FB2E-4EDF-F9D52C50F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6D20-A97F-1E87-953A-F6FDD0CC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E27B-76E5-B78F-B173-2718CB45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B5226-13B6-B315-7666-12712FD49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E347-746D-974E-14D9-01D39B33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5B09-7199-DE85-06D4-83B72E0ED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1FF6C-261D-2181-D892-C8B264236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53999-21D8-F228-F20E-47235C67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4FC70-D704-02DC-6807-E60E63DB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2B6BB-061D-D366-38D5-01161ED0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1E22-3621-A6C7-495C-C117EF2B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3BEF4-8D1E-54E5-53C9-F9143E08C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0CED3-B0AC-0022-3A6E-400DCFCC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37C5A-8161-AD2B-D1B0-C1B07F67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490BB-5CBC-E1BB-0853-D4EF63D47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CB3B-7387-A240-15B0-2079C82A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33E73-E193-06FE-5837-094CC5D9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C35DA-9B65-B6C9-7ED7-BB01932C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22DB-E2EB-DF82-9AD6-82A6B9FD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BFD5D-1C79-B066-B926-1DF3594D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E71E27-A660-E0A0-1984-99C5D38C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71D3C-FA7B-8355-B392-A5FE1D8B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2565A-710E-37DE-4ED8-8725A88C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928FA-83AC-50B0-3120-4069D88E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8ACB1-1E49-7F11-DF03-F30D2C82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4169-BE41-87B2-4E2F-7C16C49C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E4BE-0881-67D7-C24E-0FB2D3945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646F-88FD-9DF2-98DD-15B265BBF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A674F-FCE5-04DB-FBDC-CA00D1A0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6497C-2787-AF3A-346D-8A4D12BC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58D84-FABF-3107-8295-B8EE0F66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94F9-6EC0-6749-48AE-6B12374B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CE2A8-AF0D-0ED6-F644-5BBE6F385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DB272-7BD6-3866-5268-8B93759AA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AA374-7EB9-165E-63BB-B54AC00B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EC05E-7342-6D4C-E4DF-605A5BBE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CEC3B-BDC1-D611-C6F4-32A15FAE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5E664-45E7-550F-88D0-49D8F3491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00914-D857-121F-893E-9F7748D5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E424-59C0-F320-02E6-D21ABA197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9D2428-9749-4221-B526-5E16ED69C73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78CA-C1EB-1C27-40F0-8B73588A0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20033-23ED-C48B-8848-5DC81B77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D2BF82-1FC5-4D39-9DC3-9E13132C1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skTLC@ufv.ca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41B66-3A75-F5D6-A4E8-B445E686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977FEB-CC65-7892-1258-A84C1810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12173711" cy="19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3F20E-DFDD-B809-36C9-1FB2B0A3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42" y="365125"/>
            <a:ext cx="9900557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TurnItIn (TII) inside Brightspace (BSP): Three Scenarios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C50978-DDC8-1121-8A46-32B389DF5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2055813"/>
            <a:ext cx="11846560" cy="4683654"/>
          </a:xfrm>
          <a:solidFill>
            <a:srgbClr val="127B3C"/>
          </a:solidFill>
        </p:spPr>
        <p:txBody>
          <a:bodyPr>
            <a:noAutofit/>
          </a:bodyPr>
          <a:lstStyle/>
          <a:p>
            <a:pPr marL="0" indent="0" algn="ctr">
              <a:buSzPct val="100000"/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SzPct val="100000"/>
              <a:buNone/>
            </a:pPr>
            <a:r>
              <a:rPr lang="en-US" sz="4000" b="1" dirty="0">
                <a:solidFill>
                  <a:schemeClr val="bg1"/>
                </a:solidFill>
              </a:rPr>
              <a:t>March 5, 2026</a:t>
            </a:r>
          </a:p>
          <a:p>
            <a:pPr marL="0" indent="0" algn="ctr">
              <a:buSzPct val="100000"/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 algn="ctr">
              <a:buSzPct val="100000"/>
              <a:buNone/>
            </a:pPr>
            <a:r>
              <a:rPr lang="en-US" sz="4800" b="1" dirty="0">
                <a:solidFill>
                  <a:schemeClr val="bg1"/>
                </a:solidFill>
              </a:rPr>
              <a:t>Teaching &amp; Learning Centre</a:t>
            </a:r>
          </a:p>
        </p:txBody>
      </p:sp>
    </p:spTree>
    <p:extLst>
      <p:ext uri="{BB962C8B-B14F-4D97-AF65-F5344CB8AC3E}">
        <p14:creationId xmlns:p14="http://schemas.microsoft.com/office/powerpoint/2010/main" val="103420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FDF14-4180-E474-7178-231C4267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6DA2-FA85-7422-3152-077FB661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6188190" cy="8296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dirty="0"/>
              <a:t>Land Acknowledgement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C3A1D1-9767-CCBF-C319-C40E07DAD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1571946"/>
            <a:ext cx="6579406" cy="46518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The University of the Fraser Valley is situated in the traditional and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 University of the Fraser Valley is situated in the traditional and contemporary territory of the </a:t>
            </a:r>
            <a:r>
              <a:rPr lang="en-US" sz="2000" dirty="0" err="1"/>
              <a:t>Halq'eméylem</a:t>
            </a:r>
            <a:r>
              <a:rPr lang="en-US" sz="2000" dirty="0"/>
              <a:t> speaking Stó:lō Peoples (people of the river). </a:t>
            </a:r>
            <a:r>
              <a:rPr lang="en-US" sz="2000" dirty="0" err="1"/>
              <a:t>Halq'eméylem</a:t>
            </a:r>
            <a:r>
              <a:rPr lang="en-US" sz="2000" dirty="0"/>
              <a:t> is the upriver dialect and efforts continue to be made to revitalize their language. 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 Teaching and Learning Centre recognizes and </a:t>
            </a:r>
            <a:r>
              <a:rPr lang="en-US" sz="2000" dirty="0" err="1"/>
              <a:t>honours</a:t>
            </a:r>
            <a:r>
              <a:rPr lang="en-US" sz="2000" dirty="0"/>
              <a:t> the contribution that Indigenous people and specifically, the Stó:lō have made — and continue to make — to our community. 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Through our reconciliatory efforts to enhance educational delivery at UFV, we aim to support Indigenous learners and seek to incorporate Indigenous ways of knowing in the curriculum. </a:t>
            </a:r>
          </a:p>
          <a:p>
            <a:pPr marL="0" indent="0">
              <a:lnSpc>
                <a:spcPct val="90000"/>
              </a:lnSpc>
            </a:pPr>
            <a:endParaRPr lang="en-US" sz="1500" dirty="0"/>
          </a:p>
          <a:p>
            <a:pPr marL="0" indent="0"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03025-FDF0-BD70-FD5D-97795396A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9" b="1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5CF7D8-1D3A-9409-77F9-AAB67587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669" r="28631" b="-1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952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C0B19-FD54-33B6-2F85-7E90BD6FE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52F77C-7F47-83D0-7054-D5515BD7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12173711" cy="19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1B01D-CDF3-99CD-B794-777B4ACA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42" y="365125"/>
            <a:ext cx="9900557" cy="1325563"/>
          </a:xfrm>
        </p:spPr>
        <p:txBody>
          <a:bodyPr>
            <a:noAutofit/>
          </a:bodyPr>
          <a:lstStyle/>
          <a:p>
            <a:r>
              <a:rPr lang="en-CA" sz="6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TII – Three Scenarios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F2F688-2855-D033-F9EB-E4D34F11D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814"/>
            <a:ext cx="10054590" cy="4709128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1] </a:t>
            </a:r>
            <a:r>
              <a:rPr lang="en-US" sz="2800" b="1" dirty="0">
                <a:solidFill>
                  <a:srgbClr val="FF0000"/>
                </a:solidFill>
              </a:rPr>
              <a:t>TII Integrated inside BSP Assignment </a:t>
            </a:r>
          </a:p>
          <a:p>
            <a:pPr lvl="2"/>
            <a:r>
              <a:rPr lang="en-US" sz="2400" b="1" dirty="0"/>
              <a:t>Check TII’s similarity scores for both draft and final versions</a:t>
            </a:r>
          </a:p>
          <a:p>
            <a:pPr lvl="2"/>
            <a:r>
              <a:rPr lang="en-US" sz="2400" b="1" dirty="0"/>
              <a:t>Submit/Grade both draft and final versions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2] </a:t>
            </a:r>
            <a:r>
              <a:rPr lang="en-US" sz="2800" b="1" dirty="0">
                <a:solidFill>
                  <a:srgbClr val="FF0000"/>
                </a:solidFill>
              </a:rPr>
              <a:t>TII LTI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BSP Assignment Separately</a:t>
            </a:r>
          </a:p>
          <a:p>
            <a:pPr lvl="2"/>
            <a:r>
              <a:rPr lang="en-US" sz="2400" b="1" dirty="0"/>
              <a:t>Check TII’s similarity scores for draft versions only via TII LTI </a:t>
            </a:r>
          </a:p>
          <a:p>
            <a:pPr lvl="2"/>
            <a:r>
              <a:rPr lang="en-US" sz="2400" b="1" dirty="0"/>
              <a:t>Submit/Grade the final version via BSP assignment</a:t>
            </a:r>
          </a:p>
          <a:p>
            <a:pPr marL="457200" lvl="1" indent="0">
              <a:buNone/>
            </a:pPr>
            <a:r>
              <a:rPr lang="en-US" sz="2800" b="1" dirty="0"/>
              <a:t> </a:t>
            </a:r>
          </a:p>
          <a:p>
            <a:pPr marL="457200" lvl="1" indent="0">
              <a:buNone/>
            </a:pPr>
            <a:r>
              <a:rPr lang="en-US" sz="2800" b="1" dirty="0"/>
              <a:t>3] </a:t>
            </a:r>
            <a:r>
              <a:rPr lang="en-US" sz="2800" b="1" dirty="0">
                <a:solidFill>
                  <a:srgbClr val="FF0000"/>
                </a:solidFill>
              </a:rPr>
              <a:t>TII LTI Only </a:t>
            </a:r>
          </a:p>
          <a:p>
            <a:pPr lvl="2"/>
            <a:r>
              <a:rPr lang="en-US" sz="2400" b="1" dirty="0"/>
              <a:t>Check TII’s similarity scores for both draft and final versions</a:t>
            </a:r>
          </a:p>
          <a:p>
            <a:pPr lvl="2"/>
            <a:r>
              <a:rPr lang="en-US" sz="2400" b="1" dirty="0"/>
              <a:t>Submit/Grade both draft and final versions with a critical limitation (only the latest version will be kept for submission records and grading)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717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AD0A7-1AF5-5CA0-F6A5-CB5D518A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A4CF02-8466-925F-3429-A493F2D60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12173711" cy="19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E846FE-497D-2F3D-BA02-A784861B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42" y="365125"/>
            <a:ext cx="9900557" cy="1325563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chemeClr val="bg1"/>
                </a:solidFill>
              </a:rPr>
              <a:t>Scenario 1:  TII Integrated inside BSP 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947072-4317-5B53-F555-9E2344F3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814"/>
            <a:ext cx="10054590" cy="4709128"/>
          </a:xfrm>
        </p:spPr>
        <p:txBody>
          <a:bodyPr>
            <a:normAutofit/>
          </a:bodyPr>
          <a:lstStyle/>
          <a:p>
            <a:pPr lvl="1"/>
            <a:endParaRPr lang="en-US" sz="2800" b="1" dirty="0"/>
          </a:p>
          <a:p>
            <a:pPr lvl="1"/>
            <a:r>
              <a:rPr lang="en-US" sz="2800" b="1" dirty="0"/>
              <a:t>Pros: </a:t>
            </a:r>
          </a:p>
          <a:p>
            <a:pPr marL="457200" lvl="1" indent="0">
              <a:buNone/>
            </a:pPr>
            <a:r>
              <a:rPr lang="en-US" sz="2800" b="1" dirty="0"/>
              <a:t>Both students and instructors can check TII’s similarity scores and submit/grade different versions in one place.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Cons:</a:t>
            </a:r>
          </a:p>
          <a:p>
            <a:pPr marL="457200" lvl="1" indent="0">
              <a:buNone/>
            </a:pPr>
            <a:r>
              <a:rPr lang="en-US" sz="2800" b="1" dirty="0"/>
              <a:t>Navigation for students to see their TII’s similarity scores is not straightforward.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1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CDC0D-7CDE-B64F-196F-82EBD6993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CEBA1C-CC63-D41B-7C96-B1DDA02AE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12173711" cy="19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FEC67-F9E9-E5A9-1430-03DEADA3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42" y="365125"/>
            <a:ext cx="9900557" cy="1325563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chemeClr val="bg1"/>
                </a:solidFill>
              </a:rPr>
              <a:t>Scenario 2:  TII LTI and BSP Assignment Separately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9EC967-68A1-0C04-C912-E779FA533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814"/>
            <a:ext cx="10054590" cy="4709128"/>
          </a:xfrm>
        </p:spPr>
        <p:txBody>
          <a:bodyPr>
            <a:normAutofit/>
          </a:bodyPr>
          <a:lstStyle/>
          <a:p>
            <a:pPr lvl="1"/>
            <a:endParaRPr lang="en-US" sz="2800" b="1" dirty="0"/>
          </a:p>
          <a:p>
            <a:pPr lvl="1"/>
            <a:r>
              <a:rPr lang="en-US" sz="2800" b="1" dirty="0"/>
              <a:t>Pros: </a:t>
            </a:r>
          </a:p>
          <a:p>
            <a:pPr marL="457200" lvl="1" indent="0">
              <a:buNone/>
            </a:pPr>
            <a:r>
              <a:rPr lang="en-US" sz="2800" b="1" dirty="0"/>
              <a:t>Students can easily check their TII’s similarity scores for draft versions via TII LTI and then submit the final version via BSP assignment after ironing out similarity issues.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Cons:</a:t>
            </a:r>
          </a:p>
          <a:p>
            <a:pPr marL="457200" lvl="1" indent="0">
              <a:buNone/>
            </a:pPr>
            <a:r>
              <a:rPr lang="en-US" sz="2800" b="1" dirty="0"/>
              <a:t>Students might forget to submit their final versions via BSP assignment.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400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C4C02-2E45-DCC6-C0C9-2E7E6EFEB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557FD3-C49F-1D59-97A6-39A42945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12173711" cy="19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F8AE5-EFA0-9332-B8A0-01687A01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42" y="365125"/>
            <a:ext cx="9900557" cy="1325563"/>
          </a:xfrm>
        </p:spPr>
        <p:txBody>
          <a:bodyPr>
            <a:noAutofit/>
          </a:bodyPr>
          <a:lstStyle/>
          <a:p>
            <a:r>
              <a:rPr lang="en-US" sz="5500" b="1" dirty="0">
                <a:solidFill>
                  <a:schemeClr val="bg1"/>
                </a:solidFill>
              </a:rPr>
              <a:t>Scenario 3:  TII LTI Only – Use This with Extra Caution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9824C-70D8-5548-DF02-F703C3C6C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5814"/>
            <a:ext cx="10054590" cy="4709128"/>
          </a:xfrm>
        </p:spPr>
        <p:txBody>
          <a:bodyPr>
            <a:normAutofit/>
          </a:bodyPr>
          <a:lstStyle/>
          <a:p>
            <a:pPr lvl="1"/>
            <a:endParaRPr lang="en-US" sz="2800" b="1" dirty="0"/>
          </a:p>
          <a:p>
            <a:pPr lvl="1"/>
            <a:r>
              <a:rPr lang="en-US" sz="2800" b="1" dirty="0"/>
              <a:t>Pros: </a:t>
            </a:r>
          </a:p>
          <a:p>
            <a:pPr marL="457200" lvl="1" indent="0">
              <a:buNone/>
            </a:pPr>
            <a:r>
              <a:rPr lang="en-US" sz="2800" b="1" dirty="0"/>
              <a:t>Both students and instructors can check TII’s similarity scores and submit/grade different versions in one place.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/>
            <a:r>
              <a:rPr lang="en-US" sz="2800" b="1" dirty="0"/>
              <a:t>Cons:</a:t>
            </a:r>
          </a:p>
          <a:p>
            <a:pPr marL="457200" lvl="1" indent="0">
              <a:buNone/>
            </a:pPr>
            <a:r>
              <a:rPr lang="en-US" sz="2800" b="1" dirty="0"/>
              <a:t>Only the latest submission and its grade are kept. Any preceding submissions and grades are automatically wiped out when students submit again. Use this option with extra caution.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7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68D2D-3750-740B-2C72-53421FF3D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2D838-87E7-BBEC-195C-BE5E215DD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" y="0"/>
            <a:ext cx="12173711" cy="1921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B0CF7D-7B1B-BC9E-2750-AEB28778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365125"/>
            <a:ext cx="9496425" cy="1325563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EEAC9F-C9A2-A5CE-B32A-CA7757888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0043" y="3000720"/>
            <a:ext cx="2213810" cy="2213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0AE80-4D2E-5DA6-ABFD-318FEEFA85E4}"/>
              </a:ext>
            </a:extLst>
          </p:cNvPr>
          <p:cNvSpPr txBox="1"/>
          <p:nvPr/>
        </p:nvSpPr>
        <p:spPr>
          <a:xfrm>
            <a:off x="3783852" y="3360096"/>
            <a:ext cx="786386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You can always email us at </a:t>
            </a:r>
            <a:r>
              <a:rPr lang="en-US" sz="8000" b="1" dirty="0">
                <a:hlinkClick r:id="rId6"/>
              </a:rPr>
              <a:t>askTLC@ufv.ca</a:t>
            </a:r>
            <a:r>
              <a:rPr lang="en-US" sz="8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776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00703C"/>
      </a:accent3>
      <a:accent4>
        <a:srgbClr val="0F9ED5"/>
      </a:accent4>
      <a:accent5>
        <a:srgbClr val="A02B93"/>
      </a:accent5>
      <a:accent6>
        <a:srgbClr val="8CC63F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7212</TotalTime>
  <Words>423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Open Sans</vt:lpstr>
      <vt:lpstr>Wingdings</vt:lpstr>
      <vt:lpstr>Office Theme</vt:lpstr>
      <vt:lpstr>TurnItIn (TII) inside Brightspace (BSP): Three Scenarios</vt:lpstr>
      <vt:lpstr>Land Acknowledgement</vt:lpstr>
      <vt:lpstr>TII – Three Scenarios</vt:lpstr>
      <vt:lpstr>Scenario 1:  TII Integrated inside BSP Assignment</vt:lpstr>
      <vt:lpstr>Scenario 2:  TII LTI and BSP Assignment Separately</vt:lpstr>
      <vt:lpstr>Scenario 3:  TII LTI Only – Use This with Extra Caution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 (TII) inside Brightspace (BSP): Three Scenarios</dc:title>
  <dc:creator>Sabine Decamp</dc:creator>
  <cp:lastModifiedBy>Soowook Kim</cp:lastModifiedBy>
  <cp:revision>104</cp:revision>
  <cp:lastPrinted>2024-10-04T19:27:03Z</cp:lastPrinted>
  <dcterms:created xsi:type="dcterms:W3CDTF">2024-10-04T15:53:39Z</dcterms:created>
  <dcterms:modified xsi:type="dcterms:W3CDTF">2026-03-06T00:14:49Z</dcterms:modified>
</cp:coreProperties>
</file>